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4"/>
  </p:sldMasterIdLst>
  <p:notesMasterIdLst>
    <p:notesMasterId r:id="rId20"/>
  </p:notesMasterIdLst>
  <p:sldIdLst>
    <p:sldId id="261" r:id="rId5"/>
    <p:sldId id="264" r:id="rId6"/>
    <p:sldId id="266" r:id="rId7"/>
    <p:sldId id="267" r:id="rId8"/>
    <p:sldId id="278" r:id="rId9"/>
    <p:sldId id="269" r:id="rId10"/>
    <p:sldId id="270" r:id="rId11"/>
    <p:sldId id="271" r:id="rId12"/>
    <p:sldId id="276" r:id="rId13"/>
    <p:sldId id="281" r:id="rId14"/>
    <p:sldId id="272" r:id="rId15"/>
    <p:sldId id="277" r:id="rId16"/>
    <p:sldId id="274" r:id="rId17"/>
    <p:sldId id="282" r:id="rId18"/>
    <p:sldId id="273" r:id="rId19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65FF3-F10B-1B00-A1B5-D844DF62F2BA}" v="3685" dt="2021-05-03T01:16:51.142"/>
    <p1510:client id="{7F98C49F-60ED-C000-227B-FCB4837F1B73}" v="6" dt="2021-05-04T12:34:56.003"/>
    <p1510:client id="{9FDDE091-7BAD-0FA8-E01D-10A6381858F5}" v="2164" dt="2021-05-05T00:30:35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88376" autoAdjust="0"/>
  </p:normalViewPr>
  <p:slideViewPr>
    <p:cSldViewPr snapToGrid="0">
      <p:cViewPr>
        <p:scale>
          <a:sx n="100" d="100"/>
          <a:sy n="100" d="100"/>
        </p:scale>
        <p:origin x="2952" y="-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3851-B99B-406F-86D5-D3FD7A6F9A05}" type="datetimeFigureOut">
              <a:rPr lang="en-US" smtClean="0"/>
              <a:t>1/4/22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94179-782A-47D1-9040-B77CB243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7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2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90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545" indent="0" algn="ctr">
              <a:buNone/>
              <a:defRPr sz="1700"/>
            </a:lvl2pPr>
            <a:lvl3pPr marL="777089" indent="0" algn="ctr">
              <a:buNone/>
              <a:defRPr sz="1530"/>
            </a:lvl3pPr>
            <a:lvl4pPr marL="1165633" indent="0" algn="ctr">
              <a:buNone/>
              <a:defRPr sz="1360"/>
            </a:lvl4pPr>
            <a:lvl5pPr marL="1554178" indent="0" algn="ctr">
              <a:buNone/>
              <a:defRPr sz="1360"/>
            </a:lvl5pPr>
            <a:lvl6pPr marL="1942723" indent="0" algn="ctr">
              <a:buNone/>
              <a:defRPr sz="1360"/>
            </a:lvl6pPr>
            <a:lvl7pPr marL="2331266" indent="0" algn="ctr">
              <a:buNone/>
              <a:defRPr sz="1360"/>
            </a:lvl7pPr>
            <a:lvl8pPr marL="2719811" indent="0" algn="ctr">
              <a:buNone/>
              <a:defRPr sz="1360"/>
            </a:lvl8pPr>
            <a:lvl9pPr marL="3108356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3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8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5" y="535521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4" y="535521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5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1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7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7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5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089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63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178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272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26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1981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35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0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8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7" y="535524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9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545" indent="0">
              <a:buNone/>
              <a:defRPr sz="1700" b="1"/>
            </a:lvl2pPr>
            <a:lvl3pPr marL="777089" indent="0">
              <a:buNone/>
              <a:defRPr sz="1530" b="1"/>
            </a:lvl3pPr>
            <a:lvl4pPr marL="1165633" indent="0">
              <a:buNone/>
              <a:defRPr sz="1360" b="1"/>
            </a:lvl4pPr>
            <a:lvl5pPr marL="1554178" indent="0">
              <a:buNone/>
              <a:defRPr sz="1360" b="1"/>
            </a:lvl5pPr>
            <a:lvl6pPr marL="1942723" indent="0">
              <a:buNone/>
              <a:defRPr sz="1360" b="1"/>
            </a:lvl6pPr>
            <a:lvl7pPr marL="2331266" indent="0">
              <a:buNone/>
              <a:defRPr sz="1360" b="1"/>
            </a:lvl7pPr>
            <a:lvl8pPr marL="2719811" indent="0">
              <a:buNone/>
              <a:defRPr sz="1360" b="1"/>
            </a:lvl8pPr>
            <a:lvl9pPr marL="3108356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9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545" indent="0">
              <a:buNone/>
              <a:defRPr sz="1700" b="1"/>
            </a:lvl2pPr>
            <a:lvl3pPr marL="777089" indent="0">
              <a:buNone/>
              <a:defRPr sz="1530" b="1"/>
            </a:lvl3pPr>
            <a:lvl4pPr marL="1165633" indent="0">
              <a:buNone/>
              <a:defRPr sz="1360" b="1"/>
            </a:lvl4pPr>
            <a:lvl5pPr marL="1554178" indent="0">
              <a:buNone/>
              <a:defRPr sz="1360" b="1"/>
            </a:lvl5pPr>
            <a:lvl6pPr marL="1942723" indent="0">
              <a:buNone/>
              <a:defRPr sz="1360" b="1"/>
            </a:lvl6pPr>
            <a:lvl7pPr marL="2331266" indent="0">
              <a:buNone/>
              <a:defRPr sz="1360" b="1"/>
            </a:lvl7pPr>
            <a:lvl8pPr marL="2719811" indent="0">
              <a:buNone/>
              <a:defRPr sz="1360" b="1"/>
            </a:lvl8pPr>
            <a:lvl9pPr marL="3108356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7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2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4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8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30"/>
            <a:ext cx="3934778" cy="7147982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8" y="3017525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545" indent="0">
              <a:buNone/>
              <a:defRPr sz="1190"/>
            </a:lvl2pPr>
            <a:lvl3pPr marL="777089" indent="0">
              <a:buNone/>
              <a:defRPr sz="1020"/>
            </a:lvl3pPr>
            <a:lvl4pPr marL="1165633" indent="0">
              <a:buNone/>
              <a:defRPr sz="850"/>
            </a:lvl4pPr>
            <a:lvl5pPr marL="1554178" indent="0">
              <a:buNone/>
              <a:defRPr sz="850"/>
            </a:lvl5pPr>
            <a:lvl6pPr marL="1942723" indent="0">
              <a:buNone/>
              <a:defRPr sz="850"/>
            </a:lvl6pPr>
            <a:lvl7pPr marL="2331266" indent="0">
              <a:buNone/>
              <a:defRPr sz="850"/>
            </a:lvl7pPr>
            <a:lvl8pPr marL="2719811" indent="0">
              <a:buNone/>
              <a:defRPr sz="850"/>
            </a:lvl8pPr>
            <a:lvl9pPr marL="3108356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8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8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30"/>
            <a:ext cx="3934778" cy="7147982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545" indent="0">
              <a:buNone/>
              <a:defRPr sz="2380"/>
            </a:lvl2pPr>
            <a:lvl3pPr marL="777089" indent="0">
              <a:buNone/>
              <a:defRPr sz="2040"/>
            </a:lvl3pPr>
            <a:lvl4pPr marL="1165633" indent="0">
              <a:buNone/>
              <a:defRPr sz="1700"/>
            </a:lvl4pPr>
            <a:lvl5pPr marL="1554178" indent="0">
              <a:buNone/>
              <a:defRPr sz="1700"/>
            </a:lvl5pPr>
            <a:lvl6pPr marL="1942723" indent="0">
              <a:buNone/>
              <a:defRPr sz="1700"/>
            </a:lvl6pPr>
            <a:lvl7pPr marL="2331266" indent="0">
              <a:buNone/>
              <a:defRPr sz="1700"/>
            </a:lvl7pPr>
            <a:lvl8pPr marL="2719811" indent="0">
              <a:buNone/>
              <a:defRPr sz="1700"/>
            </a:lvl8pPr>
            <a:lvl9pPr marL="3108356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8" y="3017525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545" indent="0">
              <a:buNone/>
              <a:defRPr sz="1190"/>
            </a:lvl2pPr>
            <a:lvl3pPr marL="777089" indent="0">
              <a:buNone/>
              <a:defRPr sz="1020"/>
            </a:lvl3pPr>
            <a:lvl4pPr marL="1165633" indent="0">
              <a:buNone/>
              <a:defRPr sz="850"/>
            </a:lvl4pPr>
            <a:lvl5pPr marL="1554178" indent="0">
              <a:buNone/>
              <a:defRPr sz="850"/>
            </a:lvl5pPr>
            <a:lvl6pPr marL="1942723" indent="0">
              <a:buNone/>
              <a:defRPr sz="850"/>
            </a:lvl6pPr>
            <a:lvl7pPr marL="2331266" indent="0">
              <a:buNone/>
              <a:defRPr sz="850"/>
            </a:lvl7pPr>
            <a:lvl8pPr marL="2719811" indent="0">
              <a:buNone/>
              <a:defRPr sz="850"/>
            </a:lvl8pPr>
            <a:lvl9pPr marL="3108356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5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5" y="535524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5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52"/>
            <a:ext cx="1748790" cy="535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D53FB-D685-4AF3-9A82-92DF4CAD5D96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10" y="9322652"/>
            <a:ext cx="2623185" cy="535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52"/>
            <a:ext cx="1748790" cy="535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EAAC6-3D26-4974-A1F8-26893460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089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272" indent="-194272" algn="l" defTabSz="777089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816" indent="-194272" algn="l" defTabSz="77708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361" indent="-194272" algn="l" defTabSz="77708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906" indent="-194272" algn="l" defTabSz="77708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451" indent="-194272" algn="l" defTabSz="77708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6995" indent="-194272" algn="l" defTabSz="77708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5538" indent="-194272" algn="l" defTabSz="77708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083" indent="-194272" algn="l" defTabSz="77708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2628" indent="-194272" algn="l" defTabSz="77708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08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545" algn="l" defTabSz="77708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089" algn="l" defTabSz="77708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633" algn="l" defTabSz="77708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78" algn="l" defTabSz="77708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2723" algn="l" defTabSz="77708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266" algn="l" defTabSz="77708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19811" algn="l" defTabSz="77708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356" algn="l" defTabSz="77708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facebook.com/bridgeprepacademyofriverview" TargetMode="External"/><Relationship Id="rId3" Type="http://schemas.openxmlformats.org/officeDocument/2006/relationships/oleObject" Target="../embeddings/oleObject11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hyperlink" Target="http://bariverview.bridgeprepacademy.com/" TargetMode="External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1.emf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068712"/>
              </p:ext>
            </p:extLst>
          </p:nvPr>
        </p:nvGraphicFramePr>
        <p:xfrm>
          <a:off x="0" y="14384"/>
          <a:ext cx="7752452" cy="10032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4384"/>
                        <a:ext cx="7752452" cy="10032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34618" y="599202"/>
            <a:ext cx="3090453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BridgePrep Academy of Riverview</a:t>
            </a:r>
          </a:p>
          <a:p>
            <a:pPr algn="ctr"/>
            <a:r>
              <a:rPr lang="en-US" dirty="0">
                <a:latin typeface="Arial Black"/>
              </a:rPr>
              <a:t>December Newsletter</a:t>
            </a:r>
            <a:endParaRPr lang="en-US" dirty="0">
              <a:latin typeface="Arial Black" panose="020B0A04020102020204" pitchFamily="34" charset="0"/>
            </a:endParaRPr>
          </a:p>
          <a:p>
            <a:pPr algn="ctr"/>
            <a:r>
              <a:rPr lang="en-US" sz="1200" dirty="0">
                <a:latin typeface="Arial Black"/>
              </a:rPr>
              <a:t>6309 South US Highway 301</a:t>
            </a:r>
          </a:p>
          <a:p>
            <a:pPr algn="ctr"/>
            <a:r>
              <a:rPr lang="en-US" sz="1200" dirty="0">
                <a:latin typeface="Arial Black" panose="020B0A04020102020204" pitchFamily="34" charset="0"/>
              </a:rPr>
              <a:t>Riverview, FL 33568</a:t>
            </a:r>
          </a:p>
          <a:p>
            <a:pPr algn="ctr"/>
            <a:r>
              <a:rPr lang="en-US" sz="1200" dirty="0">
                <a:latin typeface="Arial Black" panose="020B0A04020102020204" pitchFamily="34" charset="0"/>
              </a:rPr>
              <a:t>(813) 405-1770</a:t>
            </a:r>
            <a:endParaRPr lang="en-US" sz="1100" dirty="0">
              <a:latin typeface="Arial Black" panose="020B0A04020102020204" pitchFamily="34" charset="0"/>
            </a:endParaRPr>
          </a:p>
          <a:p>
            <a:pPr algn="ctr"/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1521" y="1908186"/>
            <a:ext cx="2114988" cy="752513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dirty="0">
                <a:latin typeface="Arial Black" panose="020B0A04020102020204" pitchFamily="34" charset="0"/>
              </a:rPr>
              <a:t>Dates to Remember</a:t>
            </a:r>
          </a:p>
          <a:p>
            <a:pPr algn="ctr"/>
            <a:endParaRPr lang="en-US" sz="900" dirty="0">
              <a:latin typeface="Arial Black" panose="020B0A04020102020204" pitchFamily="34" charset="0"/>
            </a:endParaRPr>
          </a:p>
          <a:p>
            <a:r>
              <a:rPr lang="en-US" sz="800" b="1" dirty="0">
                <a:latin typeface="Arial"/>
                <a:cs typeface="Arial"/>
              </a:rPr>
              <a:t>12/1: Middle School Lead Day</a:t>
            </a:r>
          </a:p>
          <a:p>
            <a:r>
              <a:rPr lang="en-US" sz="800" b="1" dirty="0">
                <a:latin typeface="Arial"/>
                <a:cs typeface="Arial"/>
              </a:rPr>
              <a:t>12/1-12/15: Toy Drive</a:t>
            </a:r>
          </a:p>
          <a:p>
            <a:r>
              <a:rPr lang="en-US" sz="800" b="1" dirty="0">
                <a:latin typeface="Arial"/>
                <a:cs typeface="Arial"/>
              </a:rPr>
              <a:t>12/2: Kindergarten STEM and Skate, Domi Ice, $2 dress down</a:t>
            </a:r>
          </a:p>
          <a:p>
            <a:r>
              <a:rPr lang="en-US" sz="800" b="1" dirty="0">
                <a:latin typeface="Arial"/>
                <a:cs typeface="Arial"/>
              </a:rPr>
              <a:t>12/3: 4</a:t>
            </a:r>
            <a:r>
              <a:rPr lang="en-US" sz="800" b="1" baseline="30000" dirty="0">
                <a:latin typeface="Arial"/>
                <a:cs typeface="Arial"/>
              </a:rPr>
              <a:t>th</a:t>
            </a:r>
            <a:r>
              <a:rPr lang="en-US" sz="800" b="1" dirty="0">
                <a:latin typeface="Arial"/>
                <a:cs typeface="Arial"/>
              </a:rPr>
              <a:t> grade STEM and Skate</a:t>
            </a:r>
          </a:p>
          <a:p>
            <a:r>
              <a:rPr lang="en-US" sz="800" b="1" dirty="0">
                <a:latin typeface="Arial"/>
                <a:cs typeface="Arial"/>
              </a:rPr>
              <a:t>12/4: Yearbooks are on sale, the last day to purchase yearbooks for $35 is January 1</a:t>
            </a:r>
            <a:r>
              <a:rPr lang="en-US" sz="800" b="1" baseline="30000" dirty="0">
                <a:latin typeface="Arial"/>
                <a:cs typeface="Arial"/>
              </a:rPr>
              <a:t>st</a:t>
            </a:r>
            <a:endParaRPr lang="en-US" sz="800" b="1" dirty="0">
              <a:latin typeface="Arial"/>
              <a:cs typeface="Arial"/>
            </a:endParaRPr>
          </a:p>
          <a:p>
            <a:r>
              <a:rPr lang="en-US" sz="800" b="1" dirty="0">
                <a:latin typeface="Arial"/>
                <a:cs typeface="Arial"/>
              </a:rPr>
              <a:t>12/6: 8</a:t>
            </a:r>
            <a:r>
              <a:rPr lang="en-US" sz="800" b="1" baseline="30000" dirty="0">
                <a:latin typeface="Arial"/>
                <a:cs typeface="Arial"/>
              </a:rPr>
              <a:t>th</a:t>
            </a:r>
            <a:r>
              <a:rPr lang="en-US" sz="800" b="1" dirty="0">
                <a:latin typeface="Arial"/>
                <a:cs typeface="Arial"/>
              </a:rPr>
              <a:t> Grade STEM and Skate, early Release, School t-shirt with uniform bottoms</a:t>
            </a:r>
          </a:p>
          <a:p>
            <a:r>
              <a:rPr lang="en-US" sz="800" b="1" dirty="0">
                <a:latin typeface="Arial"/>
                <a:cs typeface="Arial"/>
              </a:rPr>
              <a:t>12/7: 1</a:t>
            </a:r>
            <a:r>
              <a:rPr lang="en-US" sz="800" b="1" baseline="30000" dirty="0">
                <a:latin typeface="Arial"/>
                <a:cs typeface="Arial"/>
              </a:rPr>
              <a:t>st</a:t>
            </a:r>
            <a:r>
              <a:rPr lang="en-US" sz="800" b="1" dirty="0">
                <a:latin typeface="Arial"/>
                <a:cs typeface="Arial"/>
              </a:rPr>
              <a:t> grade STEM and Skate</a:t>
            </a:r>
          </a:p>
          <a:p>
            <a:r>
              <a:rPr lang="en-US" sz="800" b="1" dirty="0">
                <a:latin typeface="Arial"/>
                <a:cs typeface="Arial"/>
              </a:rPr>
              <a:t>12/8: 2</a:t>
            </a:r>
            <a:r>
              <a:rPr lang="en-US" sz="800" b="1" baseline="30000" dirty="0">
                <a:latin typeface="Arial"/>
                <a:cs typeface="Arial"/>
              </a:rPr>
              <a:t>nd</a:t>
            </a:r>
            <a:r>
              <a:rPr lang="en-US" sz="800" b="1" dirty="0">
                <a:latin typeface="Arial"/>
                <a:cs typeface="Arial"/>
              </a:rPr>
              <a:t> Grade STEM and Skate, Middle School Lead Day</a:t>
            </a:r>
          </a:p>
          <a:p>
            <a:r>
              <a:rPr lang="en-US" sz="800" b="1" dirty="0">
                <a:latin typeface="Arial"/>
                <a:cs typeface="Arial"/>
              </a:rPr>
              <a:t>12/9: 3</a:t>
            </a:r>
            <a:r>
              <a:rPr lang="en-US" sz="800" b="1" baseline="30000" dirty="0">
                <a:latin typeface="Arial"/>
                <a:cs typeface="Arial"/>
              </a:rPr>
              <a:t>rd</a:t>
            </a:r>
            <a:r>
              <a:rPr lang="en-US" sz="800" b="1" dirty="0">
                <a:latin typeface="Arial"/>
                <a:cs typeface="Arial"/>
              </a:rPr>
              <a:t> grade STEM and Skate, Domi Ice, $2 dress down</a:t>
            </a:r>
          </a:p>
          <a:p>
            <a:r>
              <a:rPr lang="en-US" sz="800" b="1" dirty="0">
                <a:latin typeface="Arial"/>
                <a:cs typeface="Arial"/>
              </a:rPr>
              <a:t>12/10: Limo Ride for cookie dough prize winners @10 am, Bulldog Bucks Store 6</a:t>
            </a:r>
            <a:r>
              <a:rPr lang="en-US" sz="800" b="1" baseline="30000" dirty="0">
                <a:latin typeface="Arial"/>
                <a:cs typeface="Arial"/>
              </a:rPr>
              <a:t>th</a:t>
            </a:r>
            <a:r>
              <a:rPr lang="en-US" sz="800" b="1" dirty="0">
                <a:latin typeface="Arial"/>
                <a:cs typeface="Arial"/>
              </a:rPr>
              <a:t>-8</a:t>
            </a:r>
            <a:r>
              <a:rPr lang="en-US" sz="800" b="1" baseline="30000" dirty="0">
                <a:latin typeface="Arial"/>
                <a:cs typeface="Arial"/>
              </a:rPr>
              <a:t>th</a:t>
            </a:r>
            <a:r>
              <a:rPr lang="en-US" sz="800" b="1" dirty="0">
                <a:latin typeface="Arial"/>
                <a:cs typeface="Arial"/>
              </a:rPr>
              <a:t> grade</a:t>
            </a:r>
          </a:p>
          <a:p>
            <a:r>
              <a:rPr lang="en-US" sz="800" b="1" dirty="0">
                <a:latin typeface="Arial"/>
                <a:cs typeface="Arial"/>
              </a:rPr>
              <a:t>12/13-12/17: Holiday Shop</a:t>
            </a:r>
          </a:p>
          <a:p>
            <a:r>
              <a:rPr lang="en-US" sz="800" b="1" dirty="0">
                <a:latin typeface="Arial"/>
                <a:cs typeface="Arial"/>
              </a:rPr>
              <a:t>12/13: 6</a:t>
            </a:r>
            <a:r>
              <a:rPr lang="en-US" sz="800" b="1" baseline="30000" dirty="0">
                <a:latin typeface="Arial"/>
                <a:cs typeface="Arial"/>
              </a:rPr>
              <a:t>th</a:t>
            </a:r>
            <a:r>
              <a:rPr lang="en-US" sz="800" b="1" dirty="0">
                <a:latin typeface="Arial"/>
                <a:cs typeface="Arial"/>
              </a:rPr>
              <a:t> grade STEM and Skate, Regular Release, school T-shirt with uniform bottoms</a:t>
            </a:r>
          </a:p>
          <a:p>
            <a:r>
              <a:rPr lang="en-US" sz="800" b="1" dirty="0">
                <a:latin typeface="Arial"/>
                <a:cs typeface="Arial"/>
              </a:rPr>
              <a:t>12/14: 7</a:t>
            </a:r>
            <a:r>
              <a:rPr lang="en-US" sz="800" b="1" baseline="30000" dirty="0">
                <a:latin typeface="Arial"/>
                <a:cs typeface="Arial"/>
              </a:rPr>
              <a:t>th</a:t>
            </a:r>
            <a:r>
              <a:rPr lang="en-US" sz="800" b="1" dirty="0">
                <a:latin typeface="Arial"/>
                <a:cs typeface="Arial"/>
              </a:rPr>
              <a:t> grade STEM and Skate, Bulldog Bucks Store 3</a:t>
            </a:r>
            <a:r>
              <a:rPr lang="en-US" sz="800" b="1" baseline="30000" dirty="0">
                <a:latin typeface="Arial"/>
                <a:cs typeface="Arial"/>
              </a:rPr>
              <a:t>rd</a:t>
            </a:r>
            <a:r>
              <a:rPr lang="en-US" sz="800" b="1" dirty="0">
                <a:latin typeface="Arial"/>
                <a:cs typeface="Arial"/>
              </a:rPr>
              <a:t>-5</a:t>
            </a:r>
            <a:r>
              <a:rPr lang="en-US" sz="800" b="1" baseline="30000" dirty="0">
                <a:latin typeface="Arial"/>
                <a:cs typeface="Arial"/>
              </a:rPr>
              <a:t>th</a:t>
            </a:r>
            <a:endParaRPr lang="en-US" sz="800" b="1" dirty="0">
              <a:latin typeface="Arial"/>
              <a:cs typeface="Arial"/>
            </a:endParaRPr>
          </a:p>
          <a:p>
            <a:r>
              <a:rPr lang="en-US" sz="800" b="1" dirty="0">
                <a:latin typeface="Arial"/>
                <a:cs typeface="Arial"/>
              </a:rPr>
              <a:t>12/15-12/17: Holiday Spirit Days</a:t>
            </a:r>
          </a:p>
          <a:p>
            <a:r>
              <a:rPr lang="en-US" sz="800" b="1" dirty="0">
                <a:latin typeface="Arial"/>
                <a:cs typeface="Arial"/>
              </a:rPr>
              <a:t>12/15: 5</a:t>
            </a:r>
            <a:r>
              <a:rPr lang="en-US" sz="800" b="1" baseline="30000" dirty="0">
                <a:latin typeface="Arial"/>
                <a:cs typeface="Arial"/>
              </a:rPr>
              <a:t>th</a:t>
            </a:r>
            <a:r>
              <a:rPr lang="en-US" sz="800" b="1" dirty="0">
                <a:latin typeface="Arial"/>
                <a:cs typeface="Arial"/>
              </a:rPr>
              <a:t> grade STEM and Skate, Holiday socks and Headwear day, Bulldog Bucks Store K-2</a:t>
            </a:r>
            <a:r>
              <a:rPr lang="en-US" sz="800" b="1" baseline="30000" dirty="0">
                <a:latin typeface="Arial"/>
                <a:cs typeface="Arial"/>
              </a:rPr>
              <a:t>nd</a:t>
            </a:r>
            <a:r>
              <a:rPr lang="en-US" sz="800" b="1" dirty="0">
                <a:latin typeface="Arial"/>
                <a:cs typeface="Arial"/>
              </a:rPr>
              <a:t>, Middle School Lead Day</a:t>
            </a:r>
          </a:p>
          <a:p>
            <a:r>
              <a:rPr lang="en-US" sz="800" b="1" dirty="0">
                <a:latin typeface="Arial"/>
                <a:cs typeface="Arial"/>
              </a:rPr>
              <a:t>12/16: SOTM breakfast, Holiday Twin Day, $2 dress down</a:t>
            </a:r>
          </a:p>
          <a:p>
            <a:r>
              <a:rPr lang="en-US" sz="800" b="1" dirty="0">
                <a:latin typeface="Arial"/>
                <a:cs typeface="Arial"/>
              </a:rPr>
              <a:t>12/17: Bulldog Social K-8, Ugly Sweater, Early Release</a:t>
            </a:r>
          </a:p>
          <a:p>
            <a:r>
              <a:rPr lang="en-US" sz="800" b="1" dirty="0">
                <a:latin typeface="Arial"/>
                <a:cs typeface="Arial"/>
              </a:rPr>
              <a:t>12/20-12/31: Winter Break</a:t>
            </a:r>
          </a:p>
          <a:p>
            <a:r>
              <a:rPr lang="en-US" sz="800" b="1" dirty="0">
                <a:latin typeface="Arial"/>
                <a:cs typeface="Arial"/>
              </a:rPr>
              <a:t>www.bridgeprepriverview.com/</a:t>
            </a:r>
          </a:p>
          <a:p>
            <a:pPr algn="ctr"/>
            <a:endParaRPr lang="en-US" sz="1000" dirty="0">
              <a:latin typeface="Arial"/>
              <a:cs typeface="Arial"/>
            </a:endParaRPr>
          </a:p>
          <a:p>
            <a:r>
              <a:rPr lang="en-US" sz="900" dirty="0">
                <a:latin typeface="Times New Roman"/>
                <a:cs typeface="Times New Roman"/>
              </a:rPr>
              <a:t>Remember, daily attendance helps improve student grades and your students’ chance of success!  Communicate with their teachers through Dojo, agenda, or a phone call to let them know if your child will be late or absent.  Call the school as well because this helps us keep accurate attendance records.</a:t>
            </a:r>
          </a:p>
          <a:p>
            <a:endParaRPr lang="en-US" sz="900" dirty="0">
              <a:latin typeface="Times New Roman"/>
              <a:ea typeface="+mn-lt"/>
              <a:cs typeface="Times New Roman"/>
            </a:endParaRPr>
          </a:p>
          <a:p>
            <a:endParaRPr lang="en-US" sz="900" dirty="0">
              <a:latin typeface="Times New Roman"/>
              <a:ea typeface="+mn-lt"/>
              <a:cs typeface="Times New Roman"/>
            </a:endParaRPr>
          </a:p>
          <a:p>
            <a:endParaRPr lang="en-US" sz="900" dirty="0">
              <a:latin typeface="Times New Roman"/>
              <a:ea typeface="+mn-lt"/>
              <a:cs typeface="Times New Roman"/>
            </a:endParaRPr>
          </a:p>
          <a:p>
            <a:endParaRPr lang="en-US" sz="900" dirty="0">
              <a:latin typeface="Times New Roman"/>
              <a:ea typeface="+mn-lt"/>
              <a:cs typeface="Times New Roman"/>
            </a:endParaRPr>
          </a:p>
          <a:p>
            <a:endParaRPr lang="en-US" sz="900" dirty="0">
              <a:latin typeface="Times New Roman"/>
              <a:ea typeface="+mn-lt"/>
              <a:cs typeface="Times New Roman"/>
            </a:endParaRPr>
          </a:p>
          <a:p>
            <a:endParaRPr lang="en-US" sz="900" dirty="0">
              <a:latin typeface="Times New Roman"/>
              <a:ea typeface="+mn-lt"/>
              <a:cs typeface="Times New Roman"/>
            </a:endParaRPr>
          </a:p>
          <a:p>
            <a:endParaRPr lang="en-US" sz="900" dirty="0">
              <a:ea typeface="+mn-lt"/>
              <a:cs typeface="+mn-lt"/>
            </a:endParaRPr>
          </a:p>
          <a:p>
            <a:endParaRPr lang="en-US" sz="1400" dirty="0">
              <a:ea typeface="+mn-lt"/>
              <a:cs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4832" y="1967441"/>
            <a:ext cx="3887302" cy="750974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dirty="0">
                <a:latin typeface="Arial Black"/>
              </a:rPr>
              <a:t>A Note from Administration</a:t>
            </a:r>
          </a:p>
          <a:p>
            <a:pPr algn="ctr"/>
            <a:r>
              <a:rPr lang="en-US" sz="700" b="1" dirty="0">
                <a:latin typeface="Arial"/>
                <a:cs typeface="Arial"/>
              </a:rPr>
              <a:t>Welcome back, BPA Riverview families! </a:t>
            </a:r>
          </a:p>
          <a:p>
            <a:pPr algn="ctr"/>
            <a:r>
              <a:rPr lang="en-US" sz="900" dirty="0">
                <a:latin typeface="Arial Narrow"/>
                <a:cs typeface="Arial Narrow" panose="020B0604020202020204" pitchFamily="34" charset="0"/>
              </a:rPr>
              <a:t>Our theme this year is </a:t>
            </a:r>
            <a:r>
              <a:rPr lang="en-US" sz="900" b="1" i="1" dirty="0">
                <a:latin typeface="Arial Narrow"/>
                <a:cs typeface="Arial Narrow" panose="020B0604020202020204" pitchFamily="34" charset="0"/>
              </a:rPr>
              <a:t>BPAR: We bring all minds to life</a:t>
            </a:r>
            <a:r>
              <a:rPr lang="en-US" sz="900" dirty="0">
                <a:latin typeface="Arial Narrow"/>
                <a:cs typeface="Arial Narrow" panose="020B0604020202020204" pitchFamily="34" charset="0"/>
              </a:rPr>
              <a:t>! </a:t>
            </a:r>
            <a:r>
              <a:rPr lang="en-US" sz="900" dirty="0"/>
              <a:t>🐾</a:t>
            </a:r>
            <a:endParaRPr lang="en-US" sz="900" dirty="0">
              <a:cs typeface="Calibri"/>
            </a:endParaRPr>
          </a:p>
          <a:p>
            <a:endParaRPr lang="en-US" sz="700" dirty="0">
              <a:latin typeface="Arial Narrow"/>
              <a:cs typeface="Arial Narrow" panose="020B0604020202020204" pitchFamily="34" charset="0"/>
            </a:endParaRPr>
          </a:p>
          <a:p>
            <a:r>
              <a:rPr lang="en-US" sz="1200" dirty="0"/>
              <a:t>As we enter the holiday season, we want to encourage you to find fun ways for your children to still learn while at home for extended breaks:</a:t>
            </a:r>
          </a:p>
          <a:p>
            <a:r>
              <a:rPr lang="en-US" sz="1200" dirty="0"/>
              <a:t> </a:t>
            </a:r>
          </a:p>
          <a:p>
            <a:pPr marL="228600" indent="-228600">
              <a:buAutoNum type="arabicPeriod"/>
            </a:pPr>
            <a:r>
              <a:rPr lang="en-US" sz="1200" dirty="0"/>
              <a:t>Scavenger Hunt-Have your child search for sight words or certain numbers around the house</a:t>
            </a:r>
          </a:p>
          <a:p>
            <a:pPr marL="228600" indent="-228600">
              <a:buAutoNum type="arabicPeriod"/>
            </a:pPr>
            <a:r>
              <a:rPr lang="en-US" sz="1200" dirty="0"/>
              <a:t> Journal about Holiday celebrations/traditions. Younger students can draw, label and write a couple of sentences.</a:t>
            </a:r>
          </a:p>
          <a:p>
            <a:r>
              <a:rPr lang="en-US" sz="1100" dirty="0">
                <a:cs typeface="Calibri"/>
              </a:rPr>
              <a:t>3. Try simple science “experiments” while cooking with an adult</a:t>
            </a:r>
          </a:p>
          <a:p>
            <a:r>
              <a:rPr lang="en-US" sz="1100" dirty="0">
                <a:cs typeface="Calibri"/>
              </a:rPr>
              <a:t>4. Create a daily workout to their favorite music</a:t>
            </a:r>
          </a:p>
          <a:p>
            <a:r>
              <a:rPr lang="en-US" sz="1100" dirty="0">
                <a:cs typeface="Calibri"/>
              </a:rPr>
              <a:t>5. Practice sorting with laundry and/or crayons, etc.</a:t>
            </a:r>
          </a:p>
          <a:p>
            <a:r>
              <a:rPr lang="en-US" sz="1100" dirty="0">
                <a:cs typeface="Calibri"/>
              </a:rPr>
              <a:t>6. Create an art project</a:t>
            </a:r>
          </a:p>
          <a:p>
            <a:r>
              <a:rPr lang="en-US" sz="1100" dirty="0">
                <a:cs typeface="Calibri"/>
              </a:rPr>
              <a:t>7. Play Bingo</a:t>
            </a:r>
          </a:p>
          <a:p>
            <a:r>
              <a:rPr lang="en-US" sz="1100" dirty="0">
                <a:cs typeface="Calibri"/>
              </a:rPr>
              <a:t>8. Learn about how others celebrate this season</a:t>
            </a:r>
          </a:p>
          <a:p>
            <a:r>
              <a:rPr lang="en-US" sz="1100" dirty="0">
                <a:cs typeface="Calibri"/>
              </a:rPr>
              <a:t>9. Practice budgeting while Holiday shopping</a:t>
            </a:r>
          </a:p>
          <a:p>
            <a:r>
              <a:rPr lang="en-US" sz="1100" dirty="0">
                <a:cs typeface="Calibri"/>
              </a:rPr>
              <a:t>10. Choose Achieve3000 article that interests them</a:t>
            </a:r>
          </a:p>
          <a:p>
            <a:endParaRPr lang="en-US" sz="1200" dirty="0">
              <a:cs typeface="Calibri"/>
            </a:endParaRPr>
          </a:p>
          <a:p>
            <a:r>
              <a:rPr lang="en-US" sz="1200" dirty="0">
                <a:cs typeface="Calibri"/>
              </a:rPr>
              <a:t>As always, we thank you for your support and patience as we all work to navigate our way through these difficult times.</a:t>
            </a:r>
          </a:p>
          <a:p>
            <a:endParaRPr lang="en-US" sz="1200" dirty="0">
              <a:cs typeface="Calibri"/>
            </a:endParaRPr>
          </a:p>
          <a:p>
            <a:r>
              <a:rPr lang="en-US" sz="1200" dirty="0">
                <a:cs typeface="Calibri"/>
              </a:rPr>
              <a:t>Stay Healthy! Go Bulldogs! </a:t>
            </a: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</p:txBody>
      </p:sp>
      <p:pic>
        <p:nvPicPr>
          <p:cNvPr id="2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3C110DCA-E285-4439-8C13-5F637B13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96" y="631004"/>
            <a:ext cx="1068761" cy="13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46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179" y="23122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79" y="23122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4975" y="3247809"/>
            <a:ext cx="2917048" cy="62324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 of the Month</a:t>
            </a:r>
            <a:endParaRPr lang="en-US" sz="2300" dirty="0">
              <a:latin typeface="Arial Black" panose="020B0A04020102020204" pitchFamily="34" charset="0"/>
            </a:endParaRPr>
          </a:p>
          <a:p>
            <a:r>
              <a:rPr lang="en-US" sz="2300" dirty="0" err="1">
                <a:cs typeface="Arial"/>
              </a:rPr>
              <a:t>Buenviaje-Duddy</a:t>
            </a:r>
            <a:r>
              <a:rPr lang="en-US" sz="2300" dirty="0">
                <a:cs typeface="Arial"/>
              </a:rPr>
              <a:t>- Jeslyn Perez</a:t>
            </a:r>
          </a:p>
          <a:p>
            <a:endParaRPr lang="en-US" sz="2300" dirty="0">
              <a:cs typeface="Arial" panose="020B0604020202020204" pitchFamily="34" charset="0"/>
            </a:endParaRPr>
          </a:p>
          <a:p>
            <a:r>
              <a:rPr lang="en-US" sz="2300" dirty="0">
                <a:cs typeface="Arial"/>
              </a:rPr>
              <a:t>Johnson- </a:t>
            </a:r>
            <a:r>
              <a:rPr lang="en-US" sz="2300" dirty="0" err="1">
                <a:cs typeface="Arial"/>
              </a:rPr>
              <a:t>Alliyana</a:t>
            </a:r>
            <a:r>
              <a:rPr lang="en-US" sz="2300" dirty="0">
                <a:cs typeface="Arial"/>
              </a:rPr>
              <a:t> Cabral</a:t>
            </a:r>
          </a:p>
          <a:p>
            <a:endParaRPr lang="en-US" sz="2300" dirty="0">
              <a:cs typeface="Arial"/>
            </a:endParaRPr>
          </a:p>
          <a:p>
            <a:r>
              <a:rPr lang="en-US" sz="2300" dirty="0" err="1">
                <a:cs typeface="Arial"/>
              </a:rPr>
              <a:t>Claessen</a:t>
            </a:r>
            <a:r>
              <a:rPr lang="en-US" sz="2300" dirty="0">
                <a:cs typeface="Arial"/>
              </a:rPr>
              <a:t>- Erick Vargas</a:t>
            </a:r>
          </a:p>
          <a:p>
            <a:endParaRPr lang="en-US" sz="2300" dirty="0">
              <a:cs typeface="Arial" panose="020B0604020202020204" pitchFamily="34" charset="0"/>
            </a:endParaRPr>
          </a:p>
          <a:p>
            <a:r>
              <a:rPr lang="en-US" sz="2300" dirty="0" err="1">
                <a:cs typeface="Arial"/>
              </a:rPr>
              <a:t>McCaleb</a:t>
            </a:r>
            <a:r>
              <a:rPr lang="en-US" sz="2300" dirty="0">
                <a:cs typeface="Arial"/>
              </a:rPr>
              <a:t>- Latoya John</a:t>
            </a:r>
          </a:p>
          <a:p>
            <a:endParaRPr lang="en-US" sz="2300" dirty="0">
              <a:cs typeface="Arial"/>
            </a:endParaRPr>
          </a:p>
          <a:p>
            <a:r>
              <a:rPr lang="en-US" sz="2300" dirty="0">
                <a:cs typeface="Arial"/>
              </a:rPr>
              <a:t>Santana- </a:t>
            </a:r>
            <a:r>
              <a:rPr lang="en-US" sz="2300" dirty="0" err="1">
                <a:cs typeface="Arial"/>
              </a:rPr>
              <a:t>Juvandy</a:t>
            </a:r>
            <a:r>
              <a:rPr lang="en-US" sz="2300" dirty="0">
                <a:cs typeface="Arial"/>
              </a:rPr>
              <a:t> Robinson</a:t>
            </a:r>
          </a:p>
          <a:p>
            <a:endParaRPr lang="en-US" sz="2300" dirty="0">
              <a:cs typeface="Arial"/>
            </a:endParaRPr>
          </a:p>
          <a:p>
            <a:r>
              <a:rPr lang="en-US" sz="2300" dirty="0">
                <a:cs typeface="Arial"/>
              </a:rPr>
              <a:t>Colquitt- Alex Lopez Ortiz</a:t>
            </a:r>
            <a:endParaRPr lang="en-US" sz="2300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82" y="3265391"/>
            <a:ext cx="3003905" cy="6124754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What are we </a:t>
            </a:r>
          </a:p>
          <a:p>
            <a:r>
              <a:rPr lang="en-US" b="1" dirty="0">
                <a:latin typeface="Arial"/>
                <a:cs typeface="Arial"/>
              </a:rPr>
              <a:t>learning?</a:t>
            </a:r>
            <a:endParaRPr lang="en-US" dirty="0">
              <a:latin typeface="Arial"/>
              <a:cs typeface="Arial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/>
              <a:t>Science</a:t>
            </a:r>
            <a:r>
              <a:rPr lang="en-US" sz="2000" dirty="0"/>
              <a:t>: Atoms and the Periodic Table</a:t>
            </a:r>
            <a:endParaRPr lang="en-US" sz="2000" dirty="0">
              <a:cs typeface="Calibri"/>
            </a:endParaRPr>
          </a:p>
          <a:p>
            <a:br>
              <a:rPr lang="en-US" sz="2000" dirty="0"/>
            </a:br>
            <a:r>
              <a:rPr lang="en-US" sz="2000" b="1" dirty="0"/>
              <a:t>History</a:t>
            </a:r>
            <a:r>
              <a:rPr lang="en-US" sz="2000" dirty="0"/>
              <a:t>: The Constitution</a:t>
            </a:r>
            <a:endParaRPr lang="en-US" sz="2000" dirty="0">
              <a:cs typeface="Calibri" panose="020F0502020204030204"/>
            </a:endParaRPr>
          </a:p>
          <a:p>
            <a:endParaRPr lang="en-US" sz="2000" dirty="0">
              <a:cs typeface="Calibri" panose="020F0502020204030204"/>
            </a:endParaRPr>
          </a:p>
          <a:p>
            <a:r>
              <a:rPr lang="en-US" sz="2000" b="1" dirty="0"/>
              <a:t>Math</a:t>
            </a:r>
            <a:r>
              <a:rPr lang="en-US" sz="2000" dirty="0"/>
              <a:t>: Graphing Linear Systems</a:t>
            </a:r>
            <a:endParaRPr lang="en-US" sz="2000" dirty="0">
              <a:cs typeface="Calibri"/>
            </a:endParaRPr>
          </a:p>
          <a:p>
            <a:br>
              <a:rPr lang="en-US" sz="2000" dirty="0"/>
            </a:br>
            <a:r>
              <a:rPr lang="en-US" sz="2000" b="1" dirty="0"/>
              <a:t>Intensive reading</a:t>
            </a:r>
            <a:r>
              <a:rPr lang="en-US" sz="2000" dirty="0"/>
              <a:t>: </a:t>
            </a:r>
            <a:r>
              <a:rPr lang="en-US" sz="2000" dirty="0">
                <a:ea typeface="+mn-lt"/>
                <a:cs typeface="+mn-lt"/>
              </a:rPr>
              <a:t>Main Idea</a:t>
            </a: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b="1" dirty="0"/>
              <a:t>ELA</a:t>
            </a:r>
            <a:r>
              <a:rPr lang="en-US" sz="2000" dirty="0"/>
              <a:t>: Analyzing Figurative Language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b="1" dirty="0">
                <a:latin typeface="Calibri"/>
                <a:cs typeface="Calibri"/>
              </a:rPr>
              <a:t>Journalism</a:t>
            </a:r>
            <a:r>
              <a:rPr lang="en-US" sz="2000" dirty="0">
                <a:latin typeface="Calibri"/>
                <a:cs typeface="Calibri"/>
              </a:rPr>
              <a:t>: Newspaper Anatomy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28363-9326-9F45-8B93-2B1B29361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974" y="634896"/>
            <a:ext cx="5957958" cy="2530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3B0F8A-8C89-6D4E-A736-88DB164202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2" y="2346551"/>
            <a:ext cx="530970" cy="58466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BF40FC1-4027-4CC0-BABD-B544B4AA49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07" y="3247809"/>
            <a:ext cx="830125" cy="8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33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  <p:sp>
        <p:nvSpPr>
          <p:cNvPr id="7" name="Rectangle 6"/>
          <p:cNvSpPr/>
          <p:nvPr/>
        </p:nvSpPr>
        <p:spPr>
          <a:xfrm>
            <a:off x="1257302" y="2248865"/>
            <a:ext cx="5541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389" y="2232309"/>
            <a:ext cx="5898977" cy="83302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456565"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Elementary 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 Teacher:</a:t>
            </a:r>
            <a:endParaRPr lang="en-US" dirty="0"/>
          </a:p>
          <a:p>
            <a:pPr algn="ctr"/>
            <a:r>
              <a:rPr lang="en-US" b="1" dirty="0"/>
              <a:t>Coach Torres </a:t>
            </a:r>
          </a:p>
          <a:p>
            <a:pPr algn="ctr"/>
            <a:r>
              <a:rPr lang="en-US" dirty="0" err="1"/>
              <a:t>De’Montay</a:t>
            </a:r>
            <a:r>
              <a:rPr lang="en-US" dirty="0"/>
              <a:t> Thomas (</a:t>
            </a:r>
            <a:r>
              <a:rPr lang="en-US" dirty="0" err="1"/>
              <a:t>Bumpus</a:t>
            </a:r>
            <a:r>
              <a:rPr lang="en-US" dirty="0"/>
              <a:t> HR) 5th grade</a:t>
            </a:r>
          </a:p>
          <a:p>
            <a:pPr algn="ctr"/>
            <a:r>
              <a:rPr lang="en-US" dirty="0"/>
              <a:t>Introducing specifics sport skills </a:t>
            </a:r>
          </a:p>
          <a:p>
            <a:pPr algn="ctr"/>
            <a:r>
              <a:rPr lang="en-US" b="1" dirty="0"/>
              <a:t>Coach Moore </a:t>
            </a:r>
          </a:p>
          <a:p>
            <a:pPr algn="ctr"/>
            <a:r>
              <a:rPr lang="en-US" dirty="0"/>
              <a:t>SOM:  ​Sofia Ventura from Mr. Monteiro 4th grade</a:t>
            </a:r>
          </a:p>
          <a:p>
            <a:pPr algn="ctr"/>
            <a:r>
              <a:rPr lang="en-US" dirty="0"/>
              <a:t>Focus: Hand eye coordination</a:t>
            </a:r>
          </a:p>
          <a:p>
            <a:pPr algn="ctr"/>
            <a:r>
              <a:rPr lang="en-US" b="1" dirty="0"/>
              <a:t>Coach McFarland</a:t>
            </a:r>
          </a:p>
          <a:p>
            <a:pPr algn="ctr"/>
            <a:r>
              <a:rPr lang="en-US" dirty="0"/>
              <a:t>SOM -Amelia Ritchie </a:t>
            </a:r>
          </a:p>
          <a:p>
            <a:pPr algn="ctr"/>
            <a:r>
              <a:rPr lang="en-US" dirty="0"/>
              <a:t>K-J Rodriguez</a:t>
            </a:r>
          </a:p>
          <a:p>
            <a:pPr algn="ctr"/>
            <a:r>
              <a:rPr lang="en-US" dirty="0"/>
              <a:t>Focus- Striking with short-handed implements</a:t>
            </a:r>
            <a:endParaRPr lang="en-US" dirty="0">
              <a:ea typeface="Calibri" panose="020F0502020204030204" pitchFamily="34" charset="0"/>
              <a:cs typeface="Calibri"/>
            </a:endParaRPr>
          </a:p>
          <a:p>
            <a:pPr indent="456565"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Middle PE Teacher:</a:t>
            </a:r>
          </a:p>
          <a:p>
            <a:pPr indent="456565"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Arial"/>
                <a:ea typeface="Calibri" panose="020F0502020204030204" pitchFamily="34" charset="0"/>
                <a:cs typeface="Arial"/>
              </a:rPr>
              <a:t>Coach Carrera</a:t>
            </a:r>
            <a:r>
              <a:rPr lang="en-US" sz="1600" dirty="0">
                <a:latin typeface="Arial"/>
                <a:ea typeface="Calibri" panose="020F0502020204030204" pitchFamily="34" charset="0"/>
                <a:cs typeface="Arial"/>
              </a:rPr>
              <a:t>: </a:t>
            </a:r>
          </a:p>
          <a:p>
            <a:pPr indent="456565"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/>
                <a:cs typeface="Arial"/>
              </a:rPr>
              <a:t>Cooperative Games</a:t>
            </a:r>
          </a:p>
          <a:p>
            <a:pPr indent="456565"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/>
                <a:cs typeface="Arial"/>
              </a:rPr>
              <a:t>Maleah Allen</a:t>
            </a:r>
          </a:p>
          <a:p>
            <a:pPr indent="456565"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/>
              <a:t>Jovanny </a:t>
            </a:r>
            <a:r>
              <a:rPr lang="en-US" sz="1600" dirty="0" err="1"/>
              <a:t>Emmanuelly</a:t>
            </a:r>
            <a:endParaRPr lang="en-US" sz="1600" dirty="0"/>
          </a:p>
          <a:p>
            <a:pPr indent="456565"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Arial"/>
                <a:cs typeface="Arial"/>
              </a:rPr>
              <a:t>  Coach Hernandez</a:t>
            </a:r>
            <a:r>
              <a:rPr lang="en-US" sz="1600" dirty="0">
                <a:latin typeface="Arial"/>
                <a:cs typeface="Arial"/>
              </a:rPr>
              <a:t>: </a:t>
            </a:r>
          </a:p>
          <a:p>
            <a:pPr algn="ctr">
              <a:spcAft>
                <a:spcPts val="800"/>
              </a:spcAft>
            </a:pPr>
            <a:r>
              <a:rPr lang="en-US" sz="1600" dirty="0">
                <a:latin typeface="Arial"/>
                <a:cs typeface="Arial"/>
              </a:rPr>
              <a:t>    Cooperative Games</a:t>
            </a:r>
            <a:endParaRPr lang="en-US" sz="1600" dirty="0">
              <a:latin typeface="Calibri"/>
              <a:cs typeface="Calibri"/>
            </a:endParaRPr>
          </a:p>
          <a:p>
            <a:pPr algn="ctr">
              <a:spcAft>
                <a:spcPts val="800"/>
              </a:spcAft>
            </a:pPr>
            <a:r>
              <a:rPr lang="en-US" sz="1600" dirty="0">
                <a:latin typeface="Arial"/>
                <a:cs typeface="Arial"/>
              </a:rPr>
              <a:t>       Jacob </a:t>
            </a:r>
            <a:r>
              <a:rPr lang="en-US" sz="1600" dirty="0" err="1">
                <a:latin typeface="Arial"/>
                <a:cs typeface="Arial"/>
              </a:rPr>
              <a:t>Emmanuelli</a:t>
            </a:r>
            <a:endParaRPr lang="en-US" sz="1600" dirty="0">
              <a:latin typeface="Arial"/>
              <a:cs typeface="Arial"/>
            </a:endParaRPr>
          </a:p>
          <a:p>
            <a:pPr algn="ctr">
              <a:spcAft>
                <a:spcPts val="800"/>
              </a:spcAft>
            </a:pPr>
            <a:endParaRPr lang="en-US" dirty="0">
              <a:latin typeface="Arial"/>
              <a:cs typeface="Arial"/>
            </a:endParaRPr>
          </a:p>
          <a:p>
            <a:pPr algn="ctr">
              <a:spcAft>
                <a:spcPts val="800"/>
              </a:spcAft>
            </a:pPr>
            <a:endParaRPr lang="en-US" dirty="0">
              <a:latin typeface="Arial"/>
              <a:cs typeface="Arial"/>
            </a:endParaRPr>
          </a:p>
          <a:p>
            <a:pPr algn="ctr">
              <a:spcAft>
                <a:spcPts val="800"/>
              </a:spcAft>
            </a:pPr>
            <a:endParaRPr lang="en-US" dirty="0">
              <a:latin typeface="Arial"/>
              <a:cs typeface="Arial"/>
            </a:endParaRPr>
          </a:p>
          <a:p>
            <a:pPr algn="ctr">
              <a:spcAft>
                <a:spcPts val="800"/>
              </a:spcAft>
            </a:pPr>
            <a:endParaRPr lang="en-US" dirty="0">
              <a:latin typeface="Arial"/>
              <a:cs typeface="Arial"/>
            </a:endParaRPr>
          </a:p>
          <a:p>
            <a:pPr algn="ctr">
              <a:spcAft>
                <a:spcPts val="800"/>
              </a:spcAft>
            </a:pPr>
            <a:endParaRPr lang="en-US" dirty="0">
              <a:latin typeface="Arial"/>
              <a:cs typeface="Arial"/>
            </a:endParaRPr>
          </a:p>
          <a:p>
            <a:pPr algn="ctr">
              <a:spcAft>
                <a:spcPts val="800"/>
              </a:spcAft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E16EDF-5B61-F346-B3B4-136AF0E57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0" y="607527"/>
            <a:ext cx="3643843" cy="1552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D0EBCF-323E-214F-A067-D276A79BEA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39" y="1507598"/>
            <a:ext cx="530970" cy="584664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5B7C4E7D-627D-4195-A85B-66D0E8EFA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73" y="7951420"/>
            <a:ext cx="4466721" cy="143437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B3334D7-0631-4A43-B476-D937C386C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91" y="7951420"/>
            <a:ext cx="1219981" cy="12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99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F5B32-7A8B-4911-AB19-2A117725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FF18A0-564A-4AD2-97F8-8F005A2E3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8363"/>
            <a:ext cx="7772400" cy="10058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C7AF2-A2B5-4CAE-8118-99AF5E3D6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262" y="601667"/>
            <a:ext cx="3907875" cy="1664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A1970-5B33-4656-853F-0D9F225CC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002" y="2237365"/>
            <a:ext cx="516135" cy="5695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233988-8600-456A-A9F5-886A3402FBBB}"/>
              </a:ext>
            </a:extLst>
          </p:cNvPr>
          <p:cNvSpPr/>
          <p:nvPr/>
        </p:nvSpPr>
        <p:spPr>
          <a:xfrm>
            <a:off x="776976" y="7041223"/>
            <a:ext cx="6124951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US" sz="16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Spanish Middle School Teachers:</a:t>
            </a:r>
            <a:endParaRPr lang="en-US" sz="1400" b="1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212121"/>
                </a:solidFill>
                <a:latin typeface="Arial"/>
                <a:cs typeface="Arial"/>
              </a:rPr>
              <a:t>Cuellar</a:t>
            </a:r>
            <a:r>
              <a:rPr lang="en-US" sz="2400" dirty="0">
                <a:solidFill>
                  <a:srgbClr val="212121"/>
                </a:solidFill>
                <a:latin typeface="Arial"/>
                <a:cs typeface="Arial"/>
              </a:rPr>
              <a:t> – Christmas Celebration</a:t>
            </a:r>
          </a:p>
          <a:p>
            <a:pPr algn="ctr"/>
            <a:r>
              <a:rPr lang="en-US" sz="2400" dirty="0"/>
              <a:t>Serenity Williams</a:t>
            </a:r>
          </a:p>
          <a:p>
            <a:pPr algn="ctr"/>
            <a:r>
              <a:rPr lang="en-US" sz="2400" dirty="0" err="1"/>
              <a:t>Edanna</a:t>
            </a:r>
            <a:r>
              <a:rPr lang="en-US" sz="2400" dirty="0"/>
              <a:t> Acosta</a:t>
            </a:r>
          </a:p>
          <a:p>
            <a:pPr algn="ctr"/>
            <a:r>
              <a:rPr lang="en-US" sz="2400" b="1" dirty="0">
                <a:solidFill>
                  <a:srgbClr val="212121"/>
                </a:solidFill>
                <a:latin typeface="Arial"/>
                <a:cs typeface="Arial"/>
              </a:rPr>
              <a:t>Roque</a:t>
            </a:r>
            <a:r>
              <a:rPr lang="en-US" sz="2400" dirty="0">
                <a:solidFill>
                  <a:srgbClr val="212121"/>
                </a:solidFill>
                <a:latin typeface="Arial"/>
                <a:cs typeface="Arial"/>
              </a:rPr>
              <a:t>– </a:t>
            </a:r>
            <a:r>
              <a:rPr lang="en-US" sz="2800" dirty="0">
                <a:solidFill>
                  <a:srgbClr val="212121"/>
                </a:solidFill>
                <a:cs typeface="Arial"/>
              </a:rPr>
              <a:t>Pastimes and Sports</a:t>
            </a:r>
          </a:p>
          <a:p>
            <a:pPr algn="ctr"/>
            <a:r>
              <a:rPr lang="en-US" sz="2400" dirty="0">
                <a:solidFill>
                  <a:srgbClr val="212121"/>
                </a:solidFill>
                <a:cs typeface="Arial"/>
              </a:rPr>
              <a:t>Jae’Onni Harris</a:t>
            </a:r>
          </a:p>
          <a:p>
            <a:pPr algn="ctr"/>
            <a:endParaRPr lang="en-US" sz="1400" dirty="0">
              <a:solidFill>
                <a:srgbClr val="212121"/>
              </a:solidFill>
              <a:latin typeface="Arial"/>
              <a:cs typeface="Arial"/>
            </a:endParaRPr>
          </a:p>
          <a:p>
            <a:pPr algn="ctr"/>
            <a:endParaRPr lang="en-US" sz="1400" dirty="0">
              <a:solidFill>
                <a:srgbClr val="212121"/>
              </a:solidFill>
              <a:latin typeface="Arial"/>
              <a:cs typeface="Arial"/>
            </a:endParaRPr>
          </a:p>
          <a:p>
            <a:pPr algn="ctr"/>
            <a:endParaRPr lang="en-US" sz="1400" dirty="0">
              <a:solidFill>
                <a:srgbClr val="212121"/>
              </a:solidFill>
              <a:latin typeface="Arial"/>
              <a:cs typeface="Arial"/>
            </a:endParaRPr>
          </a:p>
          <a:p>
            <a:pPr algn="ctr"/>
            <a:endParaRPr lang="en-US" sz="1400" dirty="0">
              <a:solidFill>
                <a:srgbClr val="212121"/>
              </a:solidFill>
              <a:latin typeface="Arial"/>
              <a:cs typeface="Arial"/>
            </a:endParaRPr>
          </a:p>
          <a:p>
            <a:pPr algn="ctr"/>
            <a:endParaRPr lang="en-US" dirty="0">
              <a:cs typeface="Calibri" panose="020F0502020204030204"/>
            </a:endParaRP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CA78A917-2EC1-4A68-8CA0-4109B520D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6" y="8890232"/>
            <a:ext cx="938274" cy="5310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18F65A-3D95-BA4B-BF13-4B2B0ABF8C53}"/>
              </a:ext>
            </a:extLst>
          </p:cNvPr>
          <p:cNvSpPr/>
          <p:nvPr/>
        </p:nvSpPr>
        <p:spPr>
          <a:xfrm>
            <a:off x="905649" y="2185665"/>
            <a:ext cx="5754350" cy="47089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" pitchFamily="2" charset="0"/>
              </a:rPr>
              <a:t>Elementary Spanish Teachers:</a:t>
            </a:r>
          </a:p>
          <a:p>
            <a:pPr algn="ctr"/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O'Neill</a:t>
            </a:r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(K)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short sentences using adjectives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Orlando Reyes 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Arroyo (1st): 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Winter elements – Christmas</a:t>
            </a: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Kriysan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Diaz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(2nd)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Verbs- Winter Elements/ Compare &amp; Contrast</a:t>
            </a: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Jeison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Carrillo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Jimenez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(3):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Ages of change-compare &amp; contrast</a:t>
            </a: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Atur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Pinol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Diaz (4th): 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Christmas around the world-details &amp; verbs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Brooklyn M. Buckner 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VIANNI (5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Christmas around the world-verbs-main idea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Tatiana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Therameau</a:t>
            </a:r>
            <a:endParaRPr lang="en-US" sz="1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719C5E8C-3A9F-46E6-A6C4-7B010EF513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37" y="8295366"/>
            <a:ext cx="1061791" cy="11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CEAD9-AD55-43F1-94CC-B7274B7DA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88F637-CAD4-42BA-96F1-98A15A7BD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6130"/>
            <a:ext cx="7772399" cy="10058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24406E-1A67-420A-A6EE-6C7EECEA055A}"/>
              </a:ext>
            </a:extLst>
          </p:cNvPr>
          <p:cNvSpPr txBox="1"/>
          <p:nvPr/>
        </p:nvSpPr>
        <p:spPr>
          <a:xfrm>
            <a:off x="896893" y="2083574"/>
            <a:ext cx="5831976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/>
              <a:t>Art Teachers</a:t>
            </a:r>
            <a:r>
              <a:rPr lang="en-US" sz="1600" dirty="0"/>
              <a:t>:</a:t>
            </a:r>
          </a:p>
          <a:p>
            <a:pPr algn="ctr" fontAlgn="base"/>
            <a:r>
              <a:rPr lang="en-US" sz="1600" b="1" dirty="0"/>
              <a:t>Mrs. Jenkins </a:t>
            </a:r>
          </a:p>
          <a:p>
            <a:pPr algn="ctr" fontAlgn="base"/>
            <a:r>
              <a:rPr lang="en-US" sz="1600" b="1" dirty="0"/>
              <a:t>Student of the Month: </a:t>
            </a:r>
          </a:p>
          <a:p>
            <a:pPr algn="ctr" fontAlgn="base"/>
            <a:r>
              <a:rPr lang="en-US" sz="1600" dirty="0" err="1"/>
              <a:t>Meleah</a:t>
            </a:r>
            <a:r>
              <a:rPr lang="en-US" sz="1600" dirty="0"/>
              <a:t> Santana (</a:t>
            </a:r>
            <a:r>
              <a:rPr lang="en-US" sz="1600" dirty="0" err="1"/>
              <a:t>Hertogs</a:t>
            </a:r>
            <a:r>
              <a:rPr lang="en-US" sz="1600" dirty="0"/>
              <a:t> 4th Gr.)</a:t>
            </a:r>
          </a:p>
          <a:p>
            <a:pPr algn="ctr" fontAlgn="base"/>
            <a:r>
              <a:rPr lang="en-US" sz="1600" b="1" dirty="0"/>
              <a:t>Focus:</a:t>
            </a:r>
          </a:p>
          <a:p>
            <a:pPr algn="ctr" fontAlgn="base"/>
            <a:r>
              <a:rPr lang="en-US" sz="1600" b="1" dirty="0"/>
              <a:t>Kinder: Letter Art/ O- Ornament</a:t>
            </a:r>
          </a:p>
          <a:p>
            <a:pPr algn="ctr" fontAlgn="base"/>
            <a:r>
              <a:rPr lang="en-US" sz="1600" b="1" dirty="0"/>
              <a:t>1st: Snow Globes</a:t>
            </a:r>
          </a:p>
          <a:p>
            <a:pPr algn="ctr" fontAlgn="base"/>
            <a:r>
              <a:rPr lang="en-US" sz="1600" b="1" dirty="0"/>
              <a:t>2nd: Gingerbread House</a:t>
            </a:r>
          </a:p>
          <a:p>
            <a:pPr algn="ctr" fontAlgn="base"/>
            <a:r>
              <a:rPr lang="en-US" sz="1600" b="1" dirty="0"/>
              <a:t>3rd: Snowflakes for Holiday display</a:t>
            </a:r>
          </a:p>
          <a:p>
            <a:pPr algn="ctr" fontAlgn="base"/>
            <a:r>
              <a:rPr lang="en-US" sz="1600" b="1" dirty="0"/>
              <a:t>4th: Still Life with Fruit</a:t>
            </a:r>
          </a:p>
          <a:p>
            <a:pPr algn="ctr" fontAlgn="base"/>
            <a:r>
              <a:rPr lang="en-US" sz="1600" b="1" dirty="0"/>
              <a:t>5th: Continue </a:t>
            </a:r>
            <a:r>
              <a:rPr lang="en-US" sz="1600" b="1" dirty="0" err="1"/>
              <a:t>Agamograp</a:t>
            </a:r>
            <a:r>
              <a:rPr lang="en-US" b="1" dirty="0" err="1"/>
              <a:t>hs</a:t>
            </a:r>
            <a:endParaRPr lang="en-US" sz="2800" dirty="0"/>
          </a:p>
        </p:txBody>
      </p:sp>
      <p:pic>
        <p:nvPicPr>
          <p:cNvPr id="11" name="Picture 10" descr="A picture containing indoor, pinwheel&#10;&#10;Description generated with high confidence">
            <a:extLst>
              <a:ext uri="{FF2B5EF4-FFF2-40B4-BE49-F238E27FC236}">
                <a16:creationId xmlns:a16="http://schemas.microsoft.com/office/drawing/2014/main" id="{8CACAD0B-4C99-456F-8790-F620FD2D4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3" y="606304"/>
            <a:ext cx="1413075" cy="942050"/>
          </a:xfrm>
          <a:prstGeom prst="rect">
            <a:avLst/>
          </a:prstGeom>
        </p:spPr>
      </p:pic>
      <p:pic>
        <p:nvPicPr>
          <p:cNvPr id="13" name="Picture 1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E9FF816-D007-4794-93DE-88C85F071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23" y="5405330"/>
            <a:ext cx="1049684" cy="6161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B76B13-2D4C-434C-8527-0581110901CA}"/>
              </a:ext>
            </a:extLst>
          </p:cNvPr>
          <p:cNvSpPr txBox="1"/>
          <p:nvPr/>
        </p:nvSpPr>
        <p:spPr>
          <a:xfrm>
            <a:off x="924935" y="5933889"/>
            <a:ext cx="592252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/>
              <a:t>Music Teacher</a:t>
            </a:r>
            <a:r>
              <a:rPr lang="en-US" dirty="0"/>
              <a:t>: </a:t>
            </a:r>
          </a:p>
          <a:p>
            <a:pPr algn="ctr"/>
            <a:r>
              <a:rPr lang="en-US" sz="1600" b="1" dirty="0"/>
              <a:t>Cline</a:t>
            </a:r>
            <a:r>
              <a:rPr lang="en-US" sz="1600" dirty="0"/>
              <a:t> (Elementary): </a:t>
            </a:r>
            <a:endParaRPr lang="en-US" sz="1600" dirty="0">
              <a:cs typeface="Calibri"/>
            </a:endParaRPr>
          </a:p>
          <a:p>
            <a:pPr algn="ctr"/>
            <a:r>
              <a:rPr lang="en-US" dirty="0" err="1"/>
              <a:t>Khayden</a:t>
            </a:r>
            <a:r>
              <a:rPr lang="en-US" dirty="0"/>
              <a:t> Williams</a:t>
            </a:r>
          </a:p>
          <a:p>
            <a:pPr algn="ctr"/>
            <a:r>
              <a:rPr lang="en-US" dirty="0"/>
              <a:t>Introduction to percussion techniques and instruments with emphasis on the piano. </a:t>
            </a:r>
          </a:p>
          <a:p>
            <a:pPr algn="ctr"/>
            <a:br>
              <a:rPr lang="en-US" dirty="0"/>
            </a:br>
            <a:endParaRPr lang="en-US" dirty="0"/>
          </a:p>
          <a:p>
            <a:pPr algn="ctr"/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B8602-DBEB-4444-9172-C12644AE0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48" y="586730"/>
            <a:ext cx="3357690" cy="1426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74D7A4-4B67-4243-9521-868CE1661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97" y="4970522"/>
            <a:ext cx="2128437" cy="9017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B2F4CB-F0A8-014F-A509-BF41B9BD70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77" y="5202149"/>
            <a:ext cx="336681" cy="3707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72E4B7-4A1D-E147-8A7F-1331B6FC80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67" y="1446883"/>
            <a:ext cx="504497" cy="5555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8B2FCF-DFA0-9848-92E1-29BC936AD180}"/>
              </a:ext>
            </a:extLst>
          </p:cNvPr>
          <p:cNvSpPr txBox="1"/>
          <p:nvPr/>
        </p:nvSpPr>
        <p:spPr>
          <a:xfrm>
            <a:off x="1118769" y="7817922"/>
            <a:ext cx="42140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 dirty="0"/>
              <a:t>Reading and Math Interventions</a:t>
            </a:r>
            <a:endParaRPr lang="en-US" b="1" u="sng" dirty="0">
              <a:cs typeface="Calibri"/>
            </a:endParaRPr>
          </a:p>
          <a:p>
            <a:pPr algn="ctr"/>
            <a:r>
              <a:rPr lang="en-US" b="1" u="sng" dirty="0">
                <a:cs typeface="Calibri"/>
              </a:rPr>
              <a:t>Teachers: </a:t>
            </a:r>
            <a:r>
              <a:rPr lang="en-US" dirty="0">
                <a:cs typeface="Calibri"/>
              </a:rPr>
              <a:t> </a:t>
            </a:r>
          </a:p>
          <a:p>
            <a:pPr algn="ctr"/>
            <a:r>
              <a:rPr lang="en-US" dirty="0">
                <a:cs typeface="Calibri"/>
              </a:rPr>
              <a:t>V. Zamora, M. </a:t>
            </a:r>
            <a:r>
              <a:rPr lang="en-US" dirty="0" err="1">
                <a:cs typeface="Calibri"/>
              </a:rPr>
              <a:t>Quinonez</a:t>
            </a:r>
            <a:endParaRPr lang="en-US" sz="1400" dirty="0">
              <a:cs typeface="Calibri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D1C8A43-0071-4DF2-947A-C307E7826F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11" y="8303803"/>
            <a:ext cx="1420652" cy="15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67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3823577-AA4D-3240-AAF0-1DCF46E17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7772400" cy="10058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933450"/>
            <a:ext cx="5581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Calendar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6" y="2779294"/>
            <a:ext cx="6069753" cy="46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6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18A1-E6DA-440A-8C41-B300B7C5B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958B27-CD75-406E-9F06-062468379C7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3084970"/>
              </p:ext>
            </p:extLst>
          </p:nvPr>
        </p:nvGraphicFramePr>
        <p:xfrm>
          <a:off x="0" y="0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1B958B27-CD75-406E-9F06-062468379C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64F4B72-6489-4E1B-9B47-2C5DEC6E24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53" y="1867559"/>
            <a:ext cx="711480" cy="711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D92739-1084-4284-B981-C27FD70C1332}"/>
              </a:ext>
            </a:extLst>
          </p:cNvPr>
          <p:cNvSpPr/>
          <p:nvPr/>
        </p:nvSpPr>
        <p:spPr>
          <a:xfrm>
            <a:off x="1436221" y="2708481"/>
            <a:ext cx="5020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http://bariverview.bridgeprepacademy.com/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clipart, first-aid kit&#10;&#10;Description generated with high confidence">
            <a:extLst>
              <a:ext uri="{FF2B5EF4-FFF2-40B4-BE49-F238E27FC236}">
                <a16:creationId xmlns:a16="http://schemas.microsoft.com/office/drawing/2014/main" id="{4FD8D81B-0D4F-4108-AE5A-C41C4B6F9A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73" y="3397590"/>
            <a:ext cx="828240" cy="828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0008D6-7833-408B-862E-BE41819586D6}"/>
              </a:ext>
            </a:extLst>
          </p:cNvPr>
          <p:cNvSpPr/>
          <p:nvPr/>
        </p:nvSpPr>
        <p:spPr>
          <a:xfrm>
            <a:off x="864229" y="4509884"/>
            <a:ext cx="6037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http://facebook.com/bridgeprepacademyofriverview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660510-90BA-43E8-8EE9-3320742CC2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45" y="5166823"/>
            <a:ext cx="2322079" cy="13003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480EC7-9CF6-4813-8E19-9A7487E32A80}"/>
              </a:ext>
            </a:extLst>
          </p:cNvPr>
          <p:cNvSpPr txBox="1"/>
          <p:nvPr/>
        </p:nvSpPr>
        <p:spPr>
          <a:xfrm>
            <a:off x="2081417" y="8644809"/>
            <a:ext cx="372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bpariverview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2D276-686E-4159-8606-AD85482A741D}"/>
              </a:ext>
            </a:extLst>
          </p:cNvPr>
          <p:cNvSpPr txBox="1"/>
          <p:nvPr/>
        </p:nvSpPr>
        <p:spPr>
          <a:xfrm>
            <a:off x="2406317" y="5986664"/>
            <a:ext cx="381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F8A6F-CFDC-4190-B188-09BF189E4B0E}"/>
              </a:ext>
            </a:extLst>
          </p:cNvPr>
          <p:cNvSpPr txBox="1"/>
          <p:nvPr/>
        </p:nvSpPr>
        <p:spPr>
          <a:xfrm>
            <a:off x="1711484" y="6529326"/>
            <a:ext cx="4343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@</a:t>
            </a:r>
            <a:r>
              <a:rPr lang="en-US" sz="2000" dirty="0" err="1"/>
              <a:t>bridgeprep_riverview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28A650-CDFA-43B9-893D-4895FB4D25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0" y="7427874"/>
            <a:ext cx="2174993" cy="10874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3D0969-6C88-4B14-A95E-D1F0E958E32B}"/>
              </a:ext>
            </a:extLst>
          </p:cNvPr>
          <p:cNvSpPr txBox="1"/>
          <p:nvPr/>
        </p:nvSpPr>
        <p:spPr>
          <a:xfrm>
            <a:off x="1741992" y="849641"/>
            <a:ext cx="4478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Check out our website and social media for updates!</a:t>
            </a:r>
          </a:p>
        </p:txBody>
      </p:sp>
    </p:spTree>
    <p:extLst>
      <p:ext uri="{BB962C8B-B14F-4D97-AF65-F5344CB8AC3E}">
        <p14:creationId xmlns:p14="http://schemas.microsoft.com/office/powerpoint/2010/main" val="109831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18712"/>
              </p:ext>
            </p:extLst>
          </p:nvPr>
        </p:nvGraphicFramePr>
        <p:xfrm>
          <a:off x="0" y="16044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6044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24377" y="3014417"/>
            <a:ext cx="2923425" cy="634019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 of the Month</a:t>
            </a:r>
          </a:p>
          <a:p>
            <a:r>
              <a:rPr lang="en-US" sz="2400" dirty="0"/>
              <a:t>King- Amalia Rose Berrios</a:t>
            </a:r>
          </a:p>
          <a:p>
            <a:endParaRPr lang="en-US" sz="2400" dirty="0"/>
          </a:p>
          <a:p>
            <a:r>
              <a:rPr lang="en-US" sz="2400" dirty="0">
                <a:ea typeface="+mn-lt"/>
                <a:cs typeface="+mn-lt"/>
              </a:rPr>
              <a:t>J. Rodriguez- Phillip Anthony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Vann-Tia Myers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Simon-Josiah Caraballo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Hazzard-Eliana Lowton</a:t>
            </a:r>
          </a:p>
          <a:p>
            <a:endParaRPr lang="en-US" sz="28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M. Rodriguez- Augusto </a:t>
            </a:r>
            <a:r>
              <a:rPr lang="en-US" sz="2400" dirty="0" err="1">
                <a:ea typeface="+mn-lt"/>
                <a:cs typeface="+mn-lt"/>
              </a:rPr>
              <a:t>Padilia</a:t>
            </a:r>
            <a:endParaRPr lang="en-US" sz="2400" dirty="0">
              <a:ea typeface="+mn-lt"/>
              <a:cs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2394" y="3014416"/>
            <a:ext cx="2878632" cy="630942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What are we </a:t>
            </a:r>
          </a:p>
          <a:p>
            <a:r>
              <a:rPr lang="en-US" b="1" dirty="0">
                <a:latin typeface="Arial"/>
                <a:cs typeface="Arial"/>
              </a:rPr>
              <a:t>learning?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ea typeface="+mn-lt"/>
                <a:cs typeface="+mn-lt"/>
              </a:rPr>
              <a:t>ELA: </a:t>
            </a:r>
            <a:r>
              <a:rPr lang="en-US" sz="2800" dirty="0">
                <a:latin typeface="+mj-lt"/>
              </a:rPr>
              <a:t>Review for MOY</a:t>
            </a:r>
            <a:r>
              <a:rPr lang="en-US" sz="2800" dirty="0">
                <a:latin typeface="+mj-lt"/>
                <a:ea typeface="+mn-lt"/>
                <a:cs typeface="+mn-lt"/>
              </a:rPr>
              <a:t> </a:t>
            </a:r>
            <a:endParaRPr lang="en-US" sz="2800" dirty="0">
              <a:latin typeface="+mj-lt"/>
            </a:endParaRPr>
          </a:p>
          <a:p>
            <a:endParaRPr lang="en-US" sz="2800" dirty="0">
              <a:ea typeface="+mn-lt"/>
              <a:cs typeface="+mn-lt"/>
            </a:endParaRPr>
          </a:p>
          <a:p>
            <a:r>
              <a:rPr lang="en-US" sz="2800" dirty="0">
                <a:ea typeface="+mn-lt"/>
                <a:cs typeface="+mn-lt"/>
              </a:rPr>
              <a:t>Math: </a:t>
            </a:r>
            <a:r>
              <a:rPr lang="en-US" sz="2800" dirty="0">
                <a:latin typeface="+mj-lt"/>
              </a:rPr>
              <a:t>Review for MOY</a:t>
            </a:r>
          </a:p>
          <a:p>
            <a:endParaRPr lang="en-US" sz="2800" dirty="0">
              <a:ea typeface="+mn-lt"/>
              <a:cs typeface="+mn-lt"/>
            </a:endParaRPr>
          </a:p>
          <a:p>
            <a:r>
              <a:rPr lang="en-US" sz="2800" dirty="0">
                <a:ea typeface="+mn-lt"/>
                <a:cs typeface="+mn-lt"/>
              </a:rPr>
              <a:t>Science: </a:t>
            </a:r>
            <a:r>
              <a:rPr lang="en-US" sz="2800" dirty="0">
                <a:latin typeface="+mj-lt"/>
              </a:rPr>
              <a:t>How things move</a:t>
            </a:r>
            <a:endParaRPr lang="en-US" dirty="0">
              <a:latin typeface="+mj-lt"/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DE5C7-F851-3C44-ABC7-49D46424C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3" y="685117"/>
            <a:ext cx="5863049" cy="2246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4FCD2D-27D5-D440-9B65-A70024C8CD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2" y="2346551"/>
            <a:ext cx="530970" cy="58466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E609564-AFA1-488F-B04C-A5EDE7ACC6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97" y="7818763"/>
            <a:ext cx="1497826" cy="15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9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702395"/>
              </p:ext>
            </p:extLst>
          </p:nvPr>
        </p:nvGraphicFramePr>
        <p:xfrm>
          <a:off x="0" y="175878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75878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9515" y="3253700"/>
            <a:ext cx="3006998" cy="646330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 of the Month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 Black" panose="020B0A04020102020204" pitchFamily="34" charset="0"/>
            </a:endParaRPr>
          </a:p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/>
              <a:cs typeface="Arial"/>
            </a:endParaRPr>
          </a:p>
          <a:p>
            <a:endParaRPr lang="en-US" b="1" dirty="0">
              <a:latin typeface="Arial"/>
              <a:cs typeface="Arial"/>
            </a:endParaRPr>
          </a:p>
          <a:p>
            <a:endParaRPr lang="en-US" dirty="0">
              <a:latin typeface="Arial Black" panose="020B0A04020102020204" pitchFamily="34" charset="0"/>
              <a:cs typeface="Arial"/>
            </a:endParaRPr>
          </a:p>
          <a:p>
            <a:endParaRPr lang="en-US" dirty="0">
              <a:latin typeface="Arial Black" panose="020B0A04020102020204" pitchFamily="34" charset="0"/>
              <a:cs typeface="Arial"/>
            </a:endParaRPr>
          </a:p>
          <a:p>
            <a:endParaRPr lang="en-US" dirty="0">
              <a:latin typeface="Arial Black" panose="020B0A04020102020204" pitchFamily="34" charset="0"/>
              <a:cs typeface="Arial"/>
            </a:endParaRPr>
          </a:p>
          <a:p>
            <a:endParaRPr lang="en-US" dirty="0">
              <a:latin typeface="Arial Black" panose="020B0A04020102020204" pitchFamily="34" charset="0"/>
              <a:cs typeface="Arial"/>
            </a:endParaRPr>
          </a:p>
          <a:p>
            <a:endParaRPr lang="en-US" dirty="0">
              <a:latin typeface="Arial Black" panose="020B0A04020102020204" pitchFamily="34" charset="0"/>
              <a:cs typeface="Arial"/>
            </a:endParaRPr>
          </a:p>
          <a:p>
            <a:endParaRPr lang="en-US" dirty="0">
              <a:latin typeface="Arial Black" panose="020B0A04020102020204" pitchFamily="34" charset="0"/>
              <a:cs typeface="Arial"/>
            </a:endParaRPr>
          </a:p>
          <a:p>
            <a:endParaRPr lang="en-US" dirty="0"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722" y="3179458"/>
            <a:ext cx="2918151" cy="641714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50" b="1" dirty="0">
                <a:latin typeface="Arial"/>
                <a:cs typeface="Arial"/>
              </a:rPr>
              <a:t>What are we </a:t>
            </a:r>
          </a:p>
          <a:p>
            <a:r>
              <a:rPr lang="en-US" sz="1650" b="1" dirty="0">
                <a:latin typeface="Arial"/>
                <a:cs typeface="Arial"/>
              </a:rPr>
              <a:t>learning?</a:t>
            </a:r>
            <a:endParaRPr lang="en-US" b="1" dirty="0">
              <a:latin typeface="Calibri"/>
              <a:cs typeface="Calibri"/>
            </a:endParaRPr>
          </a:p>
          <a:p>
            <a:pPr fontAlgn="base"/>
            <a:endParaRPr lang="en-US" dirty="0"/>
          </a:p>
          <a:p>
            <a:pPr fontAlgn="base"/>
            <a:r>
              <a:rPr lang="en-US" dirty="0"/>
              <a:t>Math </a:t>
            </a:r>
          </a:p>
          <a:p>
            <a:pPr fontAlgn="base"/>
            <a:r>
              <a:rPr lang="en-US" dirty="0">
                <a:latin typeface="+mj-lt"/>
              </a:rPr>
              <a:t>Represent and Solve Add To Problems </a:t>
            </a:r>
          </a:p>
          <a:p>
            <a:pPr fontAlgn="base"/>
            <a:r>
              <a:rPr lang="en-US" dirty="0">
                <a:latin typeface="+mj-lt"/>
              </a:rPr>
              <a:t> Represent and Solve Take From Problems </a:t>
            </a:r>
          </a:p>
          <a:p>
            <a:pPr fontAlgn="base"/>
            <a:r>
              <a:rPr lang="en-US" dirty="0">
                <a:latin typeface="+mj-lt"/>
              </a:rPr>
              <a:t> Represent and Solve Put Together/Take Apart Problems </a:t>
            </a:r>
          </a:p>
          <a:p>
            <a:pPr fontAlgn="base"/>
            <a:r>
              <a:rPr lang="en-US" dirty="0">
                <a:latin typeface="+mj-lt"/>
              </a:rPr>
              <a:t> Represent and Solve Comparison Problems 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Science </a:t>
            </a:r>
          </a:p>
          <a:p>
            <a:pPr fontAlgn="base"/>
            <a:r>
              <a:rPr lang="en-US" dirty="0">
                <a:latin typeface="+mj-lt"/>
              </a:rPr>
              <a:t>Senses and Other Tools</a:t>
            </a:r>
          </a:p>
          <a:p>
            <a:pPr fontAlgn="base"/>
            <a:r>
              <a:rPr lang="en-US" dirty="0">
                <a:latin typeface="+mj-lt"/>
              </a:rPr>
              <a:t>What are Inquiry Skills?</a:t>
            </a:r>
          </a:p>
          <a:p>
            <a:pPr fontAlgn="base"/>
            <a:r>
              <a:rPr lang="en-US" dirty="0">
                <a:latin typeface="+mj-lt"/>
              </a:rPr>
              <a:t>How Do Scientists Work?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fontAlgn="base"/>
            <a:r>
              <a:rPr lang="en-US" dirty="0"/>
              <a:t>ELA and SS</a:t>
            </a:r>
          </a:p>
          <a:p>
            <a:pPr fontAlgn="base"/>
            <a:r>
              <a:rPr lang="en-US" dirty="0">
                <a:latin typeface="+mj-lt"/>
              </a:rPr>
              <a:t>Compare and Contrast Past and Present Events</a:t>
            </a:r>
          </a:p>
          <a:p>
            <a:pPr fontAlgn="base"/>
            <a:endParaRPr lang="en-US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9A3F5-A2C1-3B4A-8208-ABEBCACD5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3" y="677445"/>
            <a:ext cx="5863049" cy="2502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ECD07-C66C-3344-8425-4922C191D0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2" y="2346551"/>
            <a:ext cx="530970" cy="584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098CA-C56C-5347-A854-50AD0DE5A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31" y="3174187"/>
            <a:ext cx="861951" cy="111546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2CAFE68-C19B-4235-B21E-52B5FD68D4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74" y="3185168"/>
            <a:ext cx="935239" cy="991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204A1-9050-4AB0-AB54-9F21E8C302EB}"/>
              </a:ext>
            </a:extLst>
          </p:cNvPr>
          <p:cNvSpPr txBox="1"/>
          <p:nvPr/>
        </p:nvSpPr>
        <p:spPr>
          <a:xfrm>
            <a:off x="1074805" y="3582936"/>
            <a:ext cx="2742705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Ciana</a:t>
            </a:r>
            <a:r>
              <a:rPr lang="en-US" dirty="0"/>
              <a:t> Walker - Mrs. Figueroa</a:t>
            </a:r>
          </a:p>
          <a:p>
            <a:endParaRPr lang="en-US" dirty="0"/>
          </a:p>
          <a:p>
            <a:r>
              <a:rPr lang="en-US" dirty="0"/>
              <a:t>Mariam Leon - Ms. Miller</a:t>
            </a:r>
          </a:p>
          <a:p>
            <a:endParaRPr lang="en-US" dirty="0"/>
          </a:p>
          <a:p>
            <a:r>
              <a:rPr lang="en-US" dirty="0"/>
              <a:t>Michael Salas Ortiz - Mrs. Castro</a:t>
            </a:r>
          </a:p>
          <a:p>
            <a:endParaRPr lang="en-US" dirty="0"/>
          </a:p>
          <a:p>
            <a:r>
              <a:rPr lang="en-US" dirty="0"/>
              <a:t>Kendall Hogan  -  Ms. Staley </a:t>
            </a:r>
          </a:p>
          <a:p>
            <a:endParaRPr lang="en-US" dirty="0"/>
          </a:p>
          <a:p>
            <a:r>
              <a:rPr lang="en-US" dirty="0"/>
              <a:t>Alexis </a:t>
            </a:r>
            <a:r>
              <a:rPr lang="en-US" dirty="0" err="1"/>
              <a:t>Astudillo</a:t>
            </a:r>
            <a:r>
              <a:rPr lang="en-US" dirty="0"/>
              <a:t> - Ms. Osorio</a:t>
            </a:r>
          </a:p>
          <a:p>
            <a:endParaRPr lang="en-US" dirty="0"/>
          </a:p>
          <a:p>
            <a:r>
              <a:rPr lang="en-US" dirty="0"/>
              <a:t>Audrey Cox - Mrs. Santiago</a:t>
            </a:r>
          </a:p>
          <a:p>
            <a:endParaRPr lang="en-US" dirty="0"/>
          </a:p>
          <a:p>
            <a:r>
              <a:rPr lang="en-US" dirty="0" err="1"/>
              <a:t>Jayceon</a:t>
            </a:r>
            <a:r>
              <a:rPr lang="en-US" dirty="0"/>
              <a:t>  </a:t>
            </a:r>
            <a:r>
              <a:rPr lang="en-US" dirty="0" err="1"/>
              <a:t>Gafford</a:t>
            </a:r>
            <a:r>
              <a:rPr lang="en-US" dirty="0"/>
              <a:t> - Mrs. Sherman</a:t>
            </a:r>
          </a:p>
          <a:p>
            <a:endParaRPr lang="en-US" dirty="0"/>
          </a:p>
          <a:p>
            <a:r>
              <a:rPr lang="en-US" dirty="0"/>
              <a:t>Ramon </a:t>
            </a:r>
            <a:r>
              <a:rPr lang="en-US" dirty="0" err="1"/>
              <a:t>Tavarez</a:t>
            </a:r>
            <a:r>
              <a:rPr lang="en-US" dirty="0"/>
              <a:t> - Mrs. Rodriguez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058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0" y="16044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6044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5965" y="3157437"/>
            <a:ext cx="2918152" cy="618630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 of the Month</a:t>
            </a:r>
            <a:endParaRPr lang="en-US" b="1" dirty="0"/>
          </a:p>
          <a:p>
            <a:pPr fontAlgn="base"/>
            <a:r>
              <a:rPr lang="en-US" sz="2000" dirty="0">
                <a:cs typeface="Calibri"/>
              </a:rPr>
              <a:t>K. Figueroa-</a:t>
            </a:r>
            <a:r>
              <a:rPr lang="en-US" sz="2000" dirty="0" err="1">
                <a:latin typeface="+mj-lt"/>
                <a:cs typeface="Calibri"/>
              </a:rPr>
              <a:t>Leilanni</a:t>
            </a:r>
            <a:r>
              <a:rPr lang="en-US" sz="2000" dirty="0">
                <a:latin typeface="+mj-lt"/>
                <a:cs typeface="Calibri"/>
              </a:rPr>
              <a:t> Rodriguez</a:t>
            </a:r>
          </a:p>
          <a:p>
            <a:pPr fontAlgn="base"/>
            <a:endParaRPr lang="en-US" sz="2000" dirty="0">
              <a:cs typeface="Calibri"/>
            </a:endParaRPr>
          </a:p>
          <a:p>
            <a:pPr fontAlgn="base"/>
            <a:r>
              <a:rPr lang="en-US" sz="2000" dirty="0">
                <a:cs typeface="Calibri"/>
              </a:rPr>
              <a:t>L. Ortiz- </a:t>
            </a:r>
            <a:r>
              <a:rPr lang="en-US" sz="2000" dirty="0">
                <a:latin typeface="+mj-lt"/>
                <a:cs typeface="Calibri"/>
              </a:rPr>
              <a:t>Adina </a:t>
            </a:r>
            <a:r>
              <a:rPr lang="en-US" sz="2000" dirty="0" err="1">
                <a:latin typeface="+mj-lt"/>
                <a:cs typeface="Calibri"/>
              </a:rPr>
              <a:t>Upkong</a:t>
            </a:r>
            <a:endParaRPr lang="en-US" sz="2000" dirty="0">
              <a:latin typeface="+mj-lt"/>
              <a:cs typeface="Calibri"/>
            </a:endParaRPr>
          </a:p>
          <a:p>
            <a:pPr fontAlgn="base"/>
            <a:endParaRPr lang="en-US" sz="2000" dirty="0">
              <a:cs typeface="Calibri"/>
            </a:endParaRPr>
          </a:p>
          <a:p>
            <a:pPr fontAlgn="base"/>
            <a:r>
              <a:rPr lang="en-US" sz="2000" dirty="0">
                <a:cs typeface="Calibri"/>
              </a:rPr>
              <a:t>T. </a:t>
            </a:r>
            <a:r>
              <a:rPr lang="en-US" sz="2000" dirty="0" err="1">
                <a:cs typeface="Calibri"/>
              </a:rPr>
              <a:t>McGucken</a:t>
            </a:r>
            <a:r>
              <a:rPr lang="en-US" sz="2000" dirty="0">
                <a:cs typeface="Calibri"/>
              </a:rPr>
              <a:t>- </a:t>
            </a:r>
            <a:r>
              <a:rPr lang="en-US" sz="2000" dirty="0">
                <a:latin typeface="+mj-lt"/>
                <a:cs typeface="Calibri"/>
              </a:rPr>
              <a:t>Kiara Van-Solo</a:t>
            </a:r>
          </a:p>
          <a:p>
            <a:pPr fontAlgn="base"/>
            <a:endParaRPr lang="en-US" sz="2000" dirty="0">
              <a:cs typeface="Calibri"/>
            </a:endParaRPr>
          </a:p>
          <a:p>
            <a:pPr fontAlgn="base"/>
            <a:r>
              <a:rPr lang="en-US" sz="2000" dirty="0">
                <a:cs typeface="Calibri"/>
              </a:rPr>
              <a:t>F. Taylor- </a:t>
            </a:r>
            <a:r>
              <a:rPr lang="en-US" sz="2000" dirty="0">
                <a:latin typeface="+mj-lt"/>
                <a:cs typeface="Calibri"/>
              </a:rPr>
              <a:t>Luis Gonzalez</a:t>
            </a:r>
          </a:p>
          <a:p>
            <a:pPr fontAlgn="base"/>
            <a:endParaRPr lang="en-US" sz="2000" dirty="0">
              <a:cs typeface="Calibri"/>
            </a:endParaRPr>
          </a:p>
          <a:p>
            <a:pPr fontAlgn="base"/>
            <a:r>
              <a:rPr lang="en-US" sz="2000" dirty="0">
                <a:cs typeface="Calibri"/>
              </a:rPr>
              <a:t>C. Bridgewater- </a:t>
            </a:r>
            <a:r>
              <a:rPr lang="en-US" sz="2000" dirty="0">
                <a:latin typeface="+mj-lt"/>
                <a:cs typeface="Calibri"/>
              </a:rPr>
              <a:t>Tyler Cruz</a:t>
            </a:r>
          </a:p>
          <a:p>
            <a:pPr fontAlgn="base"/>
            <a:endParaRPr lang="en-US" sz="2000" dirty="0">
              <a:cs typeface="Calibri"/>
            </a:endParaRPr>
          </a:p>
          <a:p>
            <a:pPr fontAlgn="base"/>
            <a:r>
              <a:rPr lang="en-US" sz="2000" dirty="0">
                <a:cs typeface="Calibri"/>
              </a:rPr>
              <a:t>S. Duncan - </a:t>
            </a:r>
            <a:r>
              <a:rPr lang="en-US" sz="2000" dirty="0">
                <a:latin typeface="+mj-lt"/>
                <a:cs typeface="Calibri"/>
              </a:rPr>
              <a:t>Tony Worrell</a:t>
            </a:r>
          </a:p>
          <a:p>
            <a:pPr fontAlgn="base"/>
            <a:endParaRPr lang="en-US" sz="2000" dirty="0">
              <a:cs typeface="Calibri"/>
            </a:endParaRPr>
          </a:p>
          <a:p>
            <a:pPr fontAlgn="base"/>
            <a:r>
              <a:rPr lang="en-US" sz="2000" dirty="0">
                <a:cs typeface="Calibri"/>
              </a:rPr>
              <a:t>H. Valdez- </a:t>
            </a:r>
            <a:r>
              <a:rPr lang="en-US" sz="2000" dirty="0">
                <a:latin typeface="+mj-lt"/>
                <a:cs typeface="Calibri"/>
              </a:rPr>
              <a:t>Adrian Mack</a:t>
            </a:r>
          </a:p>
          <a:p>
            <a:pPr fontAlgn="base"/>
            <a:endParaRPr lang="en-US" sz="2000" b="1" dirty="0">
              <a:latin typeface="+mj-lt"/>
              <a:cs typeface="Calibri"/>
            </a:endParaRPr>
          </a:p>
          <a:p>
            <a:pPr fontAlgn="base"/>
            <a:endParaRPr lang="en-US" sz="1600" b="1" dirty="0">
              <a:latin typeface="+mj-lt"/>
              <a:cs typeface="Calibri"/>
            </a:endParaRPr>
          </a:p>
          <a:p>
            <a:endParaRPr lang="en-US" sz="1400" b="1" dirty="0">
              <a:latin typeface="Calibri"/>
              <a:cs typeface="Calibri"/>
            </a:endParaRPr>
          </a:p>
          <a:p>
            <a:endParaRPr lang="en-US" sz="1400" b="1" dirty="0">
              <a:latin typeface="Calibri"/>
              <a:cs typeface="Calibri"/>
            </a:endParaRPr>
          </a:p>
          <a:p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80" y="3179965"/>
            <a:ext cx="2878632" cy="618630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What are we </a:t>
            </a:r>
          </a:p>
          <a:p>
            <a:r>
              <a:rPr lang="en-US" b="1" dirty="0">
                <a:latin typeface="Arial"/>
                <a:cs typeface="Arial"/>
              </a:rPr>
              <a:t>learning?</a:t>
            </a:r>
          </a:p>
          <a:p>
            <a:endParaRPr lang="en-US" dirty="0"/>
          </a:p>
          <a:p>
            <a:pPr fontAlgn="base"/>
            <a:br>
              <a:rPr lang="en-US" dirty="0"/>
            </a:br>
            <a:r>
              <a:rPr lang="en-US" sz="2400" dirty="0"/>
              <a:t>ELA:  </a:t>
            </a:r>
            <a:r>
              <a:rPr lang="en-US" sz="2400" dirty="0">
                <a:latin typeface="+mj-lt"/>
              </a:rPr>
              <a:t>Characters Perspective &amp; Sequencing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Math: </a:t>
            </a:r>
            <a:r>
              <a:rPr lang="en-US" sz="2400" dirty="0">
                <a:latin typeface="+mj-lt"/>
              </a:rPr>
              <a:t>Place Value &amp; Numbers to a thousand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Science:  </a:t>
            </a:r>
            <a:r>
              <a:rPr lang="en-US" sz="2400" dirty="0">
                <a:latin typeface="+mj-lt"/>
              </a:rPr>
              <a:t>Scientific Method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Social Studies: </a:t>
            </a:r>
            <a:r>
              <a:rPr lang="en-US" sz="2400" dirty="0">
                <a:latin typeface="+mj-lt"/>
              </a:rPr>
              <a:t>Earth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86565-55B1-EA42-9F46-A1A069E34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5" y="631840"/>
            <a:ext cx="5863048" cy="2500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4D0340-7D4E-1A4C-9857-FA635CCE3D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2" y="2346551"/>
            <a:ext cx="530970" cy="58466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E5C788F-90D3-4E18-8D13-6C2C157D35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49" y="3246973"/>
            <a:ext cx="945785" cy="10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17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C814-412B-49E7-AE2E-5142A3B4E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4047E9B-F414-4F2D-9977-7A51C3475D2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4754221"/>
              </p:ext>
            </p:extLst>
          </p:nvPr>
        </p:nvGraphicFramePr>
        <p:xfrm>
          <a:off x="0" y="0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8" name="Content Placeholder 7">
                        <a:extLst>
                          <a:ext uri="{FF2B5EF4-FFF2-40B4-BE49-F238E27FC236}">
                            <a16:creationId xmlns:a16="http://schemas.microsoft.com/office/drawing/2014/main" id="{54047E9B-F414-4F2D-9977-7A51C3475D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D480575-6785-473F-8EE9-389A6C54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4" y="665776"/>
            <a:ext cx="5874595" cy="2481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C1488-2903-4E86-AE0E-4EDB3C3E2C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2" y="2346551"/>
            <a:ext cx="530970" cy="584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30A6D8-25D5-4147-A7AC-0438E55D2EDA}"/>
              </a:ext>
            </a:extLst>
          </p:cNvPr>
          <p:cNvSpPr txBox="1"/>
          <p:nvPr/>
        </p:nvSpPr>
        <p:spPr>
          <a:xfrm>
            <a:off x="935965" y="3194986"/>
            <a:ext cx="2918152" cy="640175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 of the Month</a:t>
            </a:r>
            <a:endParaRPr lang="en-US" sz="2000" dirty="0"/>
          </a:p>
          <a:p>
            <a:pPr fontAlgn="base"/>
            <a:r>
              <a:rPr lang="en-US" sz="2200" dirty="0"/>
              <a:t>Anderson: </a:t>
            </a:r>
            <a:r>
              <a:rPr lang="en-US" sz="2200" dirty="0" err="1"/>
              <a:t>Erykah</a:t>
            </a:r>
            <a:r>
              <a:rPr lang="en-US" sz="2200" dirty="0"/>
              <a:t> Barnhill</a:t>
            </a:r>
          </a:p>
          <a:p>
            <a:pPr fontAlgn="base"/>
            <a:endParaRPr lang="en-US" sz="2200" dirty="0"/>
          </a:p>
          <a:p>
            <a:pPr fontAlgn="base"/>
            <a:r>
              <a:rPr lang="en-US" sz="2200" dirty="0" err="1"/>
              <a:t>Wilkey</a:t>
            </a:r>
            <a:r>
              <a:rPr lang="en-US" sz="2200" dirty="0"/>
              <a:t>: Kamila Calix-Cruz</a:t>
            </a:r>
          </a:p>
          <a:p>
            <a:pPr fontAlgn="base"/>
            <a:endParaRPr lang="en-US" sz="2200" dirty="0"/>
          </a:p>
          <a:p>
            <a:pPr fontAlgn="base"/>
            <a:r>
              <a:rPr lang="en-US" sz="2200" dirty="0"/>
              <a:t>Cook: Josue </a:t>
            </a:r>
            <a:r>
              <a:rPr lang="en-US" sz="2200" dirty="0" err="1"/>
              <a:t>Jaimes</a:t>
            </a:r>
            <a:endParaRPr lang="en-US" sz="2200" dirty="0"/>
          </a:p>
          <a:p>
            <a:pPr fontAlgn="base"/>
            <a:endParaRPr lang="en-US" sz="2200" dirty="0"/>
          </a:p>
          <a:p>
            <a:pPr fontAlgn="base"/>
            <a:r>
              <a:rPr lang="en-US" sz="2200" dirty="0"/>
              <a:t>Wilson: Anjali </a:t>
            </a:r>
            <a:r>
              <a:rPr lang="en-US" sz="2200" dirty="0" err="1"/>
              <a:t>Mangal</a:t>
            </a:r>
            <a:endParaRPr lang="en-US" sz="2200" dirty="0"/>
          </a:p>
          <a:p>
            <a:pPr fontAlgn="base"/>
            <a:endParaRPr lang="en-US" sz="2200" dirty="0"/>
          </a:p>
          <a:p>
            <a:pPr fontAlgn="base"/>
            <a:r>
              <a:rPr lang="en-US" sz="2200" dirty="0"/>
              <a:t>Horne: </a:t>
            </a:r>
            <a:r>
              <a:rPr lang="en-US" sz="2200" dirty="0" err="1"/>
              <a:t>Renessme</a:t>
            </a:r>
            <a:r>
              <a:rPr lang="en-US" sz="2200" dirty="0"/>
              <a:t> </a:t>
            </a:r>
            <a:r>
              <a:rPr lang="en-US" sz="2200" dirty="0" err="1"/>
              <a:t>Esteva</a:t>
            </a:r>
            <a:endParaRPr lang="en-US" sz="2200" dirty="0"/>
          </a:p>
          <a:p>
            <a:pPr fontAlgn="base"/>
            <a:endParaRPr lang="en-US" sz="2200" dirty="0"/>
          </a:p>
          <a:p>
            <a:pPr fontAlgn="base"/>
            <a:r>
              <a:rPr lang="en-US" sz="2200" dirty="0"/>
              <a:t>Ortiz: </a:t>
            </a:r>
            <a:r>
              <a:rPr lang="en-US" sz="2200" dirty="0" err="1"/>
              <a:t>Nijah</a:t>
            </a:r>
            <a:r>
              <a:rPr lang="en-US" sz="2200" dirty="0"/>
              <a:t> Williams</a:t>
            </a:r>
          </a:p>
          <a:p>
            <a:pPr fontAlgn="base"/>
            <a:endParaRPr lang="en-US" sz="2200" dirty="0"/>
          </a:p>
          <a:p>
            <a:pPr fontAlgn="base"/>
            <a:r>
              <a:rPr lang="en-US" sz="2200" dirty="0" err="1"/>
              <a:t>Tizzani</a:t>
            </a:r>
            <a:r>
              <a:rPr lang="en-US" sz="2200" dirty="0"/>
              <a:t>: </a:t>
            </a:r>
            <a:r>
              <a:rPr lang="en-US" sz="2200" dirty="0" err="1"/>
              <a:t>Aideliz</a:t>
            </a:r>
            <a:r>
              <a:rPr lang="en-US" sz="2200" dirty="0"/>
              <a:t> </a:t>
            </a:r>
            <a:r>
              <a:rPr lang="en-US" sz="2200" dirty="0" err="1"/>
              <a:t>Pabon</a:t>
            </a:r>
            <a:r>
              <a:rPr lang="en-US" sz="2200" dirty="0"/>
              <a:t> </a:t>
            </a:r>
            <a:r>
              <a:rPr lang="en-US" sz="2200" dirty="0" err="1"/>
              <a:t>Pagon</a:t>
            </a:r>
            <a:endParaRPr lang="en-US" sz="2200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ED63C7-030E-4B7A-A85C-3A2366711831}"/>
              </a:ext>
            </a:extLst>
          </p:cNvPr>
          <p:cNvSpPr txBox="1"/>
          <p:nvPr/>
        </p:nvSpPr>
        <p:spPr>
          <a:xfrm>
            <a:off x="3920380" y="3194984"/>
            <a:ext cx="2878632" cy="639405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are we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learning?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Reading: Main idea and text structures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Studies: US regional landmarks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Math: Multiplication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Science: Basic forms of energy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dirty="0">
              <a:ea typeface="+mn-lt"/>
              <a:cs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B065BB5-509C-4742-9C9C-FC075B3D9D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54" y="3293772"/>
            <a:ext cx="1077610" cy="1142683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6" descr="blob:https://outlook.office365.com/4c01e9f0-ec21-4dbb-a807-47fa6ed305d0"/>
          <p:cNvSpPr>
            <a:spLocks noChangeAspect="1" noChangeArrowheads="1"/>
          </p:cNvSpPr>
          <p:nvPr/>
        </p:nvSpPr>
        <p:spPr bwMode="auto">
          <a:xfrm>
            <a:off x="34925" y="-2206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0" descr="blob:https://outlook.office365.com/4c01e9f0-ec21-4dbb-a807-47fa6ed305d0"/>
          <p:cNvSpPr>
            <a:spLocks noChangeAspect="1" noChangeArrowheads="1"/>
          </p:cNvSpPr>
          <p:nvPr/>
        </p:nvSpPr>
        <p:spPr bwMode="auto">
          <a:xfrm>
            <a:off x="187325" y="-682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37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166439"/>
              </p:ext>
            </p:extLst>
          </p:nvPr>
        </p:nvGraphicFramePr>
        <p:xfrm>
          <a:off x="0" y="0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5963" y="3206930"/>
            <a:ext cx="2918152" cy="597086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 of the Month</a:t>
            </a:r>
            <a:endParaRPr lang="en-US" dirty="0">
              <a:ea typeface="+mn-lt"/>
              <a:cs typeface="+mn-lt"/>
            </a:endParaRPr>
          </a:p>
          <a:p>
            <a:r>
              <a:rPr lang="en-US" sz="2600" dirty="0">
                <a:ea typeface="+mn-lt"/>
                <a:cs typeface="+mn-lt"/>
              </a:rPr>
              <a:t>Brown- Rayan </a:t>
            </a:r>
            <a:r>
              <a:rPr lang="en-US" sz="2600" dirty="0" err="1">
                <a:ea typeface="+mn-lt"/>
                <a:cs typeface="+mn-lt"/>
              </a:rPr>
              <a:t>Gamez</a:t>
            </a:r>
            <a:endParaRPr lang="en-US" sz="2600" dirty="0">
              <a:ea typeface="+mn-lt"/>
              <a:cs typeface="+mn-lt"/>
            </a:endParaRPr>
          </a:p>
          <a:p>
            <a:endParaRPr lang="en-US" sz="2600" dirty="0">
              <a:ea typeface="+mn-lt"/>
              <a:cs typeface="+mn-lt"/>
            </a:endParaRPr>
          </a:p>
          <a:p>
            <a:r>
              <a:rPr lang="en-US" sz="2600" dirty="0" err="1">
                <a:ea typeface="+mn-lt"/>
                <a:cs typeface="+mn-lt"/>
              </a:rPr>
              <a:t>Hertogs</a:t>
            </a:r>
            <a:r>
              <a:rPr lang="en-US" sz="2600" dirty="0">
                <a:ea typeface="+mn-lt"/>
                <a:cs typeface="+mn-lt"/>
              </a:rPr>
              <a:t>- </a:t>
            </a:r>
            <a:r>
              <a:rPr lang="en-US" sz="2600" dirty="0" err="1">
                <a:ea typeface="+mn-lt"/>
                <a:cs typeface="+mn-lt"/>
              </a:rPr>
              <a:t>Mettlise</a:t>
            </a:r>
            <a:r>
              <a:rPr lang="en-US" sz="2600" dirty="0">
                <a:ea typeface="+mn-lt"/>
                <a:cs typeface="+mn-lt"/>
              </a:rPr>
              <a:t> Jones</a:t>
            </a:r>
          </a:p>
          <a:p>
            <a:endParaRPr lang="en-US" sz="2600" dirty="0">
              <a:ea typeface="+mn-lt"/>
              <a:cs typeface="+mn-lt"/>
            </a:endParaRPr>
          </a:p>
          <a:p>
            <a:r>
              <a:rPr lang="en-US" sz="2600" dirty="0">
                <a:ea typeface="+mn-lt"/>
                <a:cs typeface="+mn-lt"/>
              </a:rPr>
              <a:t>Peterson- Alyssa Brinson</a:t>
            </a:r>
          </a:p>
          <a:p>
            <a:endParaRPr lang="en-US" sz="2600" dirty="0">
              <a:ea typeface="+mn-lt"/>
              <a:cs typeface="+mn-lt"/>
            </a:endParaRPr>
          </a:p>
          <a:p>
            <a:r>
              <a:rPr lang="en-US" sz="2600" dirty="0">
                <a:ea typeface="+mn-lt"/>
                <a:cs typeface="+mn-lt"/>
              </a:rPr>
              <a:t>Tolland-Brooklyn Buckner-</a:t>
            </a:r>
            <a:r>
              <a:rPr lang="en-US" sz="2600" dirty="0" err="1">
                <a:ea typeface="+mn-lt"/>
                <a:cs typeface="+mn-lt"/>
              </a:rPr>
              <a:t>Aliane</a:t>
            </a:r>
            <a:endParaRPr lang="en-US" sz="2600" dirty="0">
              <a:ea typeface="+mn-lt"/>
              <a:cs typeface="+mn-lt"/>
            </a:endParaRPr>
          </a:p>
          <a:p>
            <a:endParaRPr lang="en-US" sz="2600" dirty="0">
              <a:ea typeface="+mn-lt"/>
              <a:cs typeface="+mn-lt"/>
            </a:endParaRPr>
          </a:p>
          <a:p>
            <a:r>
              <a:rPr lang="en-US" sz="2600" dirty="0">
                <a:ea typeface="+mn-lt"/>
                <a:cs typeface="+mn-lt"/>
              </a:rPr>
              <a:t>Monteiro- Jack Bradley-</a:t>
            </a:r>
            <a:r>
              <a:rPr lang="en-US" sz="2600" dirty="0" err="1">
                <a:ea typeface="+mn-lt"/>
                <a:cs typeface="+mn-lt"/>
              </a:rPr>
              <a:t>Gumm</a:t>
            </a:r>
            <a:endParaRPr lang="en-US" dirty="0"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4114" y="3206929"/>
            <a:ext cx="2944897" cy="6124754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What are we </a:t>
            </a:r>
          </a:p>
          <a:p>
            <a:r>
              <a:rPr lang="en-US" b="1" dirty="0">
                <a:latin typeface="Arial"/>
                <a:cs typeface="Arial"/>
              </a:rPr>
              <a:t>learning?</a:t>
            </a:r>
            <a:endParaRPr lang="en-US" dirty="0">
              <a:latin typeface="Arial"/>
              <a:cs typeface="Arial"/>
            </a:endParaRPr>
          </a:p>
          <a:p>
            <a:pPr algn="ctr"/>
            <a:endParaRPr lang="en-US" b="1" dirty="0"/>
          </a:p>
          <a:p>
            <a:endParaRPr lang="en-US" b="1" dirty="0"/>
          </a:p>
          <a:p>
            <a:pPr fontAlgn="base"/>
            <a:br>
              <a:rPr lang="en-US" sz="2000" dirty="0"/>
            </a:br>
            <a:r>
              <a:rPr lang="en-US" sz="2400" dirty="0"/>
              <a:t>Math-using place value to divide multi digit numbers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Science- States of Matter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Social studies- St. Augustine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ELA-Text structures</a:t>
            </a:r>
            <a:endParaRPr lang="en-US" sz="2000" dirty="0"/>
          </a:p>
          <a:p>
            <a:pPr fontAlgn="base"/>
            <a:endParaRPr lang="en-US" dirty="0"/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D4CAD-76B7-0C47-B1E5-7E3EF87F8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3" y="653133"/>
            <a:ext cx="5863049" cy="2488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141C9D-992A-6045-8C2D-AE4C46E161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2" y="2346551"/>
            <a:ext cx="530970" cy="58466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1DC397-35BA-4075-A304-F814BCA028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98" y="3371628"/>
            <a:ext cx="1093429" cy="11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0" y="16044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6044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5961" y="3209486"/>
            <a:ext cx="2918152" cy="646330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 of the Month</a:t>
            </a:r>
          </a:p>
          <a:p>
            <a:endParaRPr lang="en-US" b="1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4113" y="3209486"/>
            <a:ext cx="2878633" cy="615553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What are we </a:t>
            </a:r>
          </a:p>
          <a:p>
            <a:r>
              <a:rPr lang="en-US" b="1" dirty="0">
                <a:latin typeface="Arial"/>
                <a:cs typeface="Arial"/>
              </a:rPr>
              <a:t>learning?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  <a:p>
            <a:r>
              <a:rPr lang="en-US" sz="2000" dirty="0"/>
              <a:t>Math-dividing fractions and comparing &amp; rounding decimals</a:t>
            </a:r>
          </a:p>
          <a:p>
            <a:endParaRPr lang="en-US" sz="2000" dirty="0"/>
          </a:p>
          <a:p>
            <a:r>
              <a:rPr lang="en-US" sz="2000" dirty="0"/>
              <a:t>Science-What is science? And types of investigations</a:t>
            </a:r>
          </a:p>
          <a:p>
            <a:endParaRPr lang="en-US" sz="2000" dirty="0"/>
          </a:p>
          <a:p>
            <a:r>
              <a:rPr lang="en-US" sz="2000" dirty="0"/>
              <a:t>Reading-Reading informational text</a:t>
            </a:r>
          </a:p>
          <a:p>
            <a:endParaRPr lang="en-US" sz="2000" dirty="0"/>
          </a:p>
          <a:p>
            <a:r>
              <a:rPr lang="en-US" sz="2000" dirty="0"/>
              <a:t>Social studies-financial literacy/Biz-Town</a:t>
            </a:r>
          </a:p>
          <a:p>
            <a:endParaRPr lang="en-US" sz="2000" dirty="0"/>
          </a:p>
          <a:p>
            <a:r>
              <a:rPr lang="en-US" sz="2000" dirty="0"/>
              <a:t>Writing-Informational writing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181D0-3010-0B4A-ABED-62E88FDDF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4" y="659230"/>
            <a:ext cx="5863049" cy="2485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2B78A-0CE5-DC4E-BB52-7C80654551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2" y="2346551"/>
            <a:ext cx="530970" cy="58466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FA2B1CC-6401-47FA-B0E5-676755F631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90" y="3210816"/>
            <a:ext cx="1088156" cy="1153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35D00-19B9-45D2-BFB9-ADDC4ED0EEFE}"/>
              </a:ext>
            </a:extLst>
          </p:cNvPr>
          <p:cNvSpPr txBox="1"/>
          <p:nvPr/>
        </p:nvSpPr>
        <p:spPr>
          <a:xfrm>
            <a:off x="980157" y="3456317"/>
            <a:ext cx="2743200" cy="64017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 err="1"/>
              <a:t>Bromen</a:t>
            </a:r>
            <a:r>
              <a:rPr lang="en-US" sz="2200" dirty="0"/>
              <a:t>- </a:t>
            </a:r>
            <a:r>
              <a:rPr lang="en-US" sz="2200" dirty="0" err="1"/>
              <a:t>De’Asia</a:t>
            </a:r>
            <a:r>
              <a:rPr lang="en-US" sz="2200" dirty="0"/>
              <a:t> Timmons</a:t>
            </a:r>
          </a:p>
          <a:p>
            <a:endParaRPr lang="en-US" sz="2200" dirty="0"/>
          </a:p>
          <a:p>
            <a:r>
              <a:rPr lang="en-US" sz="2200" dirty="0"/>
              <a:t>Wynter- </a:t>
            </a:r>
            <a:r>
              <a:rPr lang="en-US" sz="2200" dirty="0" err="1"/>
              <a:t>DreLeah</a:t>
            </a:r>
            <a:r>
              <a:rPr lang="en-US" sz="2200" dirty="0"/>
              <a:t> Barton</a:t>
            </a:r>
          </a:p>
          <a:p>
            <a:endParaRPr lang="en-US" sz="2200" dirty="0"/>
          </a:p>
          <a:p>
            <a:r>
              <a:rPr lang="en-US" sz="2200" dirty="0" err="1"/>
              <a:t>Bumpus</a:t>
            </a:r>
            <a:r>
              <a:rPr lang="en-US" sz="2200" dirty="0"/>
              <a:t>- Tatianna </a:t>
            </a:r>
            <a:r>
              <a:rPr lang="en-US" sz="2200" dirty="0" err="1"/>
              <a:t>Therameau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Francois- Katherine </a:t>
            </a:r>
            <a:r>
              <a:rPr lang="en-US" sz="2200" dirty="0" err="1"/>
              <a:t>Lantigua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 err="1"/>
              <a:t>DeTuro</a:t>
            </a:r>
            <a:r>
              <a:rPr lang="en-US" sz="2200" dirty="0"/>
              <a:t>- Jordan Belvin</a:t>
            </a:r>
          </a:p>
          <a:p>
            <a:endParaRPr lang="en-US" sz="2200" dirty="0"/>
          </a:p>
          <a:p>
            <a:r>
              <a:rPr lang="en-US" sz="2200" dirty="0"/>
              <a:t>Rivera- David </a:t>
            </a:r>
            <a:r>
              <a:rPr lang="en-US" sz="2200" dirty="0" err="1"/>
              <a:t>Jaimes</a:t>
            </a:r>
            <a:endParaRPr lang="en-US" sz="1600" dirty="0"/>
          </a:p>
          <a:p>
            <a:pPr fontAlgn="base"/>
            <a:endParaRPr lang="en-US" sz="1600" dirty="0"/>
          </a:p>
          <a:p>
            <a:pPr fontAlgn="base"/>
            <a:endParaRPr lang="en-US" sz="1600" dirty="0"/>
          </a:p>
          <a:p>
            <a:pPr fontAlgn="base"/>
            <a:endParaRPr lang="en-US" sz="1600" dirty="0"/>
          </a:p>
          <a:p>
            <a:pPr fontAlgn="base"/>
            <a:endParaRPr lang="en-US" sz="1600" dirty="0"/>
          </a:p>
          <a:p>
            <a:pPr fontAlgn="base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3014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023706"/>
              </p:ext>
            </p:extLst>
          </p:nvPr>
        </p:nvGraphicFramePr>
        <p:xfrm>
          <a:off x="34179" y="23122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79" y="23122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5964" y="3119424"/>
            <a:ext cx="2918152" cy="627864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 of the Month</a:t>
            </a:r>
            <a:endParaRPr lang="en-US" dirty="0">
              <a:latin typeface="Arial Black" panose="020B0A04020102020204" pitchFamily="34" charset="0"/>
            </a:endParaRPr>
          </a:p>
          <a:p>
            <a:endParaRPr lang="en-US" sz="12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Palmer- </a:t>
            </a:r>
            <a:r>
              <a:rPr lang="en-US" sz="2400" dirty="0" err="1"/>
              <a:t>Ezarah</a:t>
            </a:r>
            <a:r>
              <a:rPr lang="en-US" sz="2400" dirty="0"/>
              <a:t> Watson</a:t>
            </a:r>
          </a:p>
          <a:p>
            <a:endParaRPr lang="en-US" sz="2400" dirty="0"/>
          </a:p>
          <a:p>
            <a:r>
              <a:rPr lang="en-US" sz="2400" dirty="0"/>
              <a:t>Alvin- </a:t>
            </a:r>
            <a:r>
              <a:rPr lang="en-US" sz="2400" dirty="0" err="1"/>
              <a:t>DiChelle</a:t>
            </a:r>
            <a:r>
              <a:rPr lang="en-US" sz="2400" dirty="0"/>
              <a:t> Walker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Lewis- </a:t>
            </a:r>
            <a:r>
              <a:rPr lang="en-US" sz="2400" dirty="0"/>
              <a:t>Maddison Boyd </a:t>
            </a:r>
            <a:endParaRPr lang="en-US" dirty="0"/>
          </a:p>
          <a:p>
            <a:endParaRPr lang="en-US" dirty="0"/>
          </a:p>
          <a:p>
            <a:r>
              <a:rPr lang="en-US" sz="2400" dirty="0">
                <a:ea typeface="+mn-lt"/>
                <a:cs typeface="+mn-lt"/>
              </a:rPr>
              <a:t>Krupa- </a:t>
            </a:r>
            <a:r>
              <a:rPr lang="en-US" sz="2400" dirty="0" err="1"/>
              <a:t>Jamilet</a:t>
            </a:r>
            <a:r>
              <a:rPr lang="en-US" sz="2400" dirty="0"/>
              <a:t> Ortiz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Santana- </a:t>
            </a:r>
            <a:r>
              <a:rPr lang="en-US" sz="2400" dirty="0"/>
              <a:t>Roselyn Guerrero Martinez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sz="2400" dirty="0"/>
              <a:t>Coach Hernandez/Jackson- July Walton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79" y="3119424"/>
            <a:ext cx="2941345" cy="649408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What are we</a:t>
            </a:r>
          </a:p>
          <a:p>
            <a:r>
              <a:rPr lang="en-US" b="1" dirty="0">
                <a:latin typeface="Arial"/>
                <a:cs typeface="Arial"/>
              </a:rPr>
              <a:t>learning?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Math: </a:t>
            </a:r>
            <a:r>
              <a:rPr lang="en-US" sz="2000" dirty="0"/>
              <a:t>Unit Conversions</a:t>
            </a: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Science-</a:t>
            </a:r>
            <a:r>
              <a:rPr lang="en-US" sz="2000" dirty="0"/>
              <a:t> Earthquakes and Volcanoes</a:t>
            </a: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ELA- </a:t>
            </a:r>
            <a:r>
              <a:rPr lang="en-US" sz="2000" dirty="0"/>
              <a:t>Determining the point of view within a text; Identifying the parts of speech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/>
              </a:rPr>
              <a:t>Social Studies: </a:t>
            </a:r>
            <a:r>
              <a:rPr lang="en-US" sz="2000" dirty="0"/>
              <a:t>Ancient Egypt and Kush</a:t>
            </a:r>
          </a:p>
          <a:p>
            <a:endParaRPr lang="en-US" sz="2000" dirty="0">
              <a:ea typeface="+mn-lt"/>
              <a:cs typeface="Arial"/>
            </a:endParaRPr>
          </a:p>
          <a:p>
            <a:r>
              <a:rPr lang="en-US" sz="2000" dirty="0">
                <a:ea typeface="+mn-lt"/>
                <a:cs typeface="Arial"/>
              </a:rPr>
              <a:t>Journalism: Newspaper Anatomy</a:t>
            </a:r>
          </a:p>
          <a:p>
            <a:endParaRPr lang="en-US" sz="2000" dirty="0">
              <a:ea typeface="+mn-lt"/>
              <a:cs typeface="Arial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Computer Lab- ISIP, Achieve, Carnegie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325A7-755C-7B49-859D-E6DC7B5A0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4" y="633046"/>
            <a:ext cx="5863048" cy="2493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E9BA7-80BB-E844-A182-C3393FB534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2" y="2346551"/>
            <a:ext cx="530970" cy="58466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8471BAD-43B7-485F-B115-6C57EFB477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62" y="3119425"/>
            <a:ext cx="884796" cy="9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8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179" y="23122"/>
          <a:ext cx="7772400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79" y="23122"/>
                        <a:ext cx="7772400" cy="100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4975" y="3247808"/>
            <a:ext cx="2917048" cy="621708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 of the Month</a:t>
            </a:r>
            <a:endParaRPr lang="en-US" b="1" dirty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ea typeface="+mn-lt"/>
                <a:cs typeface="+mn-lt"/>
              </a:rPr>
              <a:t>Krupa – </a:t>
            </a:r>
          </a:p>
          <a:p>
            <a:r>
              <a:rPr lang="en-US" sz="2400" dirty="0">
                <a:ea typeface="+mn-lt"/>
                <a:cs typeface="+mn-lt"/>
              </a:rPr>
              <a:t>Classic Roberts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Santana - </a:t>
            </a:r>
            <a:r>
              <a:rPr lang="en-US" sz="2400" dirty="0" err="1">
                <a:ea typeface="+mn-lt"/>
                <a:cs typeface="+mn-lt"/>
              </a:rPr>
              <a:t>Payden</a:t>
            </a:r>
            <a:r>
              <a:rPr lang="en-US" sz="2400" dirty="0">
                <a:ea typeface="+mn-lt"/>
                <a:cs typeface="+mn-lt"/>
              </a:rPr>
              <a:t> Hawkins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 err="1">
                <a:ea typeface="+mn-lt"/>
                <a:cs typeface="+mn-lt"/>
              </a:rPr>
              <a:t>Sica</a:t>
            </a:r>
            <a:r>
              <a:rPr lang="en-US" sz="2400" dirty="0">
                <a:ea typeface="+mn-lt"/>
                <a:cs typeface="+mn-lt"/>
              </a:rPr>
              <a:t> – </a:t>
            </a:r>
          </a:p>
          <a:p>
            <a:r>
              <a:rPr lang="en-US" sz="2400" dirty="0">
                <a:ea typeface="+mn-lt"/>
                <a:cs typeface="+mn-lt"/>
              </a:rPr>
              <a:t>Tyler Albright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 err="1">
                <a:ea typeface="+mn-lt"/>
                <a:cs typeface="+mn-lt"/>
              </a:rPr>
              <a:t>Wintrich</a:t>
            </a:r>
            <a:r>
              <a:rPr lang="en-US" sz="2400" dirty="0">
                <a:ea typeface="+mn-lt"/>
                <a:cs typeface="+mn-lt"/>
              </a:rPr>
              <a:t> - </a:t>
            </a:r>
            <a:r>
              <a:rPr lang="en-US" sz="2400" dirty="0" err="1">
                <a:ea typeface="+mn-lt"/>
                <a:cs typeface="+mn-lt"/>
              </a:rPr>
              <a:t>Alexisel</a:t>
            </a:r>
            <a:r>
              <a:rPr lang="en-US" sz="2400" dirty="0">
                <a:ea typeface="+mn-lt"/>
                <a:cs typeface="+mn-lt"/>
              </a:rPr>
              <a:t> Lopez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/>
              <a:t>Coach Hernandez/Jackson- </a:t>
            </a:r>
            <a:r>
              <a:rPr lang="en-US" sz="2400" dirty="0">
                <a:cs typeface="Arial" panose="020B0604020202020204" pitchFamily="34" charset="0"/>
              </a:rPr>
              <a:t>Jadon Aponte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82" y="3265394"/>
            <a:ext cx="3003905" cy="606319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are we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learning?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sz="2000" dirty="0">
                <a:cs typeface="Arial"/>
              </a:rPr>
              <a:t>Math: </a:t>
            </a:r>
            <a:endParaRPr lang="en-US" sz="2000" dirty="0">
              <a:ea typeface="+mn-lt"/>
              <a:cs typeface="Arial"/>
            </a:endParaRPr>
          </a:p>
          <a:p>
            <a:r>
              <a:rPr lang="en-US" sz="2000" dirty="0"/>
              <a:t>Inequalities	</a:t>
            </a: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Science-</a:t>
            </a:r>
            <a:r>
              <a:rPr lang="en-US" sz="2000" dirty="0"/>
              <a:t> Bacteria and Viruses</a:t>
            </a:r>
            <a:endParaRPr lang="en-US" dirty="0"/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ELA- </a:t>
            </a:r>
            <a:r>
              <a:rPr lang="en-US" sz="2000" dirty="0"/>
              <a:t>Author's Purpose and Parts of Speech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/>
              </a:rPr>
              <a:t>Civics: </a:t>
            </a:r>
            <a:r>
              <a:rPr lang="en-US" sz="2000" dirty="0"/>
              <a:t>Florida and United States Constitutions </a:t>
            </a:r>
          </a:p>
          <a:p>
            <a:endParaRPr lang="en-US" sz="2000" dirty="0">
              <a:ea typeface="+mn-lt"/>
              <a:cs typeface="Arial"/>
            </a:endParaRPr>
          </a:p>
          <a:p>
            <a:r>
              <a:rPr lang="en-US" sz="2000" dirty="0">
                <a:ea typeface="+mn-lt"/>
                <a:cs typeface="Arial"/>
              </a:rPr>
              <a:t>Journalism: Newspaper Anatomy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Computer Lab- ISIP, Achieve, Carnegie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28363-9326-9F45-8B93-2B1B29361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4" y="634896"/>
            <a:ext cx="5989310" cy="2530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3B0F8A-8C89-6D4E-A736-88DB164202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2" y="2346551"/>
            <a:ext cx="530970" cy="58466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04EDAC9-8211-4185-BF35-D933D98281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63" y="3265394"/>
            <a:ext cx="1114521" cy="118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9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32ae04c-de06-40a0-bec1-fc70a6321698">
      <UserInfo>
        <DisplayName>Britney Colquitt</DisplayName>
        <AccountId>29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664F72A4E8C74F9C89BFB3CEE6BE79" ma:contentTypeVersion="11" ma:contentTypeDescription="Create a new document." ma:contentTypeScope="" ma:versionID="7bdffb31d3bd5cfc29fc1b858119a00e">
  <xsd:schema xmlns:xsd="http://www.w3.org/2001/XMLSchema" xmlns:xs="http://www.w3.org/2001/XMLSchema" xmlns:p="http://schemas.microsoft.com/office/2006/metadata/properties" xmlns:ns2="732ae04c-de06-40a0-bec1-fc70a6321698" xmlns:ns3="d57a5aa1-c642-4071-bea4-320b566f8176" targetNamespace="http://schemas.microsoft.com/office/2006/metadata/properties" ma:root="true" ma:fieldsID="1a12b264ff48e76b94e7ac8a6feca206" ns2:_="" ns3:_="">
    <xsd:import namespace="732ae04c-de06-40a0-bec1-fc70a6321698"/>
    <xsd:import namespace="d57a5aa1-c642-4071-bea4-320b566f817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ae04c-de06-40a0-bec1-fc70a63216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7a5aa1-c642-4071-bea4-320b566f81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C5C653-915E-4104-8E45-C08E28618E19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d57a5aa1-c642-4071-bea4-320b566f8176"/>
    <ds:schemaRef ds:uri="732ae04c-de06-40a0-bec1-fc70a6321698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DF9EA7D-98BA-4CC3-8BC2-162CCF13E5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2ae04c-de06-40a0-bec1-fc70a6321698"/>
    <ds:schemaRef ds:uri="d57a5aa1-c642-4071-bea4-320b566f81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1FAF63-F189-465A-98D1-E1F5889EAD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25734</TotalTime>
  <Words>1349</Words>
  <Application>Microsoft Macintosh PowerPoint</Application>
  <PresentationFormat>Custom</PresentationFormat>
  <Paragraphs>423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Arial Narrow</vt:lpstr>
      <vt:lpstr>Calibri</vt:lpstr>
      <vt:lpstr>Calibri Light</vt:lpstr>
      <vt:lpstr>Times</vt:lpstr>
      <vt:lpstr>Times New Roman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Magee</dc:creator>
  <cp:lastModifiedBy>Britney Colquitt</cp:lastModifiedBy>
  <cp:revision>4438</cp:revision>
  <dcterms:created xsi:type="dcterms:W3CDTF">2016-05-19T19:32:37Z</dcterms:created>
  <dcterms:modified xsi:type="dcterms:W3CDTF">2022-01-05T01:46:55Z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0x010100C9664F72A4E8C74F9C89BFB3CEE6BE79</vt:lpwstr>
  </property>
</Properties>
</file>