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4"/>
  </p:sldMasterIdLst>
  <p:notesMasterIdLst>
    <p:notesMasterId r:id="rId21"/>
  </p:notesMasterIdLst>
  <p:sldIdLst>
    <p:sldId id="261" r:id="rId5"/>
    <p:sldId id="280" r:id="rId6"/>
    <p:sldId id="264" r:id="rId7"/>
    <p:sldId id="266" r:id="rId8"/>
    <p:sldId id="267" r:id="rId9"/>
    <p:sldId id="278" r:id="rId10"/>
    <p:sldId id="269" r:id="rId11"/>
    <p:sldId id="270" r:id="rId12"/>
    <p:sldId id="271" r:id="rId13"/>
    <p:sldId id="276" r:id="rId14"/>
    <p:sldId id="281" r:id="rId15"/>
    <p:sldId id="272" r:id="rId16"/>
    <p:sldId id="277" r:id="rId17"/>
    <p:sldId id="274" r:id="rId18"/>
    <p:sldId id="282" r:id="rId19"/>
    <p:sldId id="273" r:id="rId20"/>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2782E-B9B6-9404-DBA8-19334C34E562}" v="6676" dt="2020-12-05T03:04:08.494"/>
    <p1510:client id="{05813426-F4B3-9C01-2DD7-50C73E974EA2}" v="1564" dt="2020-11-03T01:36:16.652"/>
    <p1510:client id="{07A987AA-CA7B-91BD-501E-7FBEBB732877}" v="66" dt="2020-10-04T03:42:36.017"/>
    <p1510:client id="{0B59F2A1-8127-FD95-B25B-B9DA8AED6D33}" v="7626" dt="2021-02-05T02:27:14.641"/>
    <p1510:client id="{136E7006-7FA7-2F60-070B-276C4A047D12}" v="68" dt="2021-01-11T16:13:55.095"/>
    <p1510:client id="{38A91A6C-B059-B502-D360-B8BC13101FA4}" v="2175" dt="2020-11-05T01:23:04.628"/>
    <p1510:client id="{461BF86B-FFFD-0DD3-F820-205B87ED0A64}" v="39" dt="2020-11-10T17:48:39.230"/>
    <p1510:client id="{49E3A543-37DB-7047-ADF7-C5BA23EADA89}" v="62" dt="2020-10-03T18:03:38.385"/>
    <p1510:client id="{5B51D6EF-4642-806A-6BF1-E5533F6711E9}" v="103" dt="2021-02-05T16:42:33.540"/>
    <p1510:client id="{5DCBE8C1-13D3-D717-55B2-631B6416E443}" v="245" dt="2020-12-07T22:38:08.508"/>
    <p1510:client id="{81DD34A9-71B6-52E0-843A-C30FADC0B3CB}" v="940" dt="2020-11-04T16:57:32.538"/>
    <p1510:client id="{8B37DE30-8E44-4330-2FAA-4AFA4E2D14C0}" v="24" dt="2020-10-03T18:34:47.920"/>
    <p1510:client id="{8C5B0658-7F57-6DA1-B82F-7A4BCBDBBDDE}" v="892" dt="2020-11-04T02:05:25.641"/>
    <p1510:client id="{8E5C7C8B-38AE-4A7B-F8B5-B7B3F6A56E91}" v="49" dt="2021-01-12T23:02:03.896"/>
    <p1510:client id="{9E8756D1-0052-979C-8B6C-73CF6418B960}" v="38" dt="2021-01-11T23:09:56.484"/>
    <p1510:client id="{AB16834A-CC9A-CE63-41AD-97A432CDAD17}" v="133" dt="2020-11-04T01:39:07.139"/>
    <p1510:client id="{B38C6EF3-8E18-503B-2AD2-71DCA20B7EB8}" v="2613" dt="2021-01-10T00:13:23.622"/>
    <p1510:client id="{DC137379-2D5B-B8E0-ECE7-DD5A617B0508}" v="384" dt="2021-01-11T23:04:06.066"/>
    <p1510:client id="{DE19F856-7ABB-3DCE-3B62-27E0C7256B7F}" v="4260" dt="2021-01-10T22:14:54.9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autoAdjust="0"/>
    <p:restoredTop sz="88376" autoAdjust="0"/>
  </p:normalViewPr>
  <p:slideViewPr>
    <p:cSldViewPr snapToGrid="0">
      <p:cViewPr>
        <p:scale>
          <a:sx n="110" d="100"/>
          <a:sy n="110" d="100"/>
        </p:scale>
        <p:origin x="1128" y="-22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043851-B99B-406F-86D5-D3FD7A6F9A05}" type="datetimeFigureOut">
              <a:rPr lang="en-US" smtClean="0"/>
              <a:t>2/5/2021</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94179-782A-47D1-9040-B77CB243A480}" type="slidenum">
              <a:rPr lang="en-US" smtClean="0"/>
              <a:t>‹#›</a:t>
            </a:fld>
            <a:endParaRPr lang="en-US"/>
          </a:p>
        </p:txBody>
      </p:sp>
    </p:spTree>
    <p:extLst>
      <p:ext uri="{BB962C8B-B14F-4D97-AF65-F5344CB8AC3E}">
        <p14:creationId xmlns:p14="http://schemas.microsoft.com/office/powerpoint/2010/main" val="604870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2"/>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90"/>
            <a:ext cx="5829300" cy="2428451"/>
          </a:xfrm>
        </p:spPr>
        <p:txBody>
          <a:bodyPr/>
          <a:lstStyle>
            <a:lvl1pPr marL="0" indent="0" algn="ctr">
              <a:buNone/>
              <a:defRPr sz="2040"/>
            </a:lvl1pPr>
            <a:lvl2pPr marL="388545" indent="0" algn="ctr">
              <a:buNone/>
              <a:defRPr sz="1700"/>
            </a:lvl2pPr>
            <a:lvl3pPr marL="777089" indent="0" algn="ctr">
              <a:buNone/>
              <a:defRPr sz="1530"/>
            </a:lvl3pPr>
            <a:lvl4pPr marL="1165633" indent="0" algn="ctr">
              <a:buNone/>
              <a:defRPr sz="1360"/>
            </a:lvl4pPr>
            <a:lvl5pPr marL="1554178" indent="0" algn="ctr">
              <a:buNone/>
              <a:defRPr sz="1360"/>
            </a:lvl5pPr>
            <a:lvl6pPr marL="1942723" indent="0" algn="ctr">
              <a:buNone/>
              <a:defRPr sz="1360"/>
            </a:lvl6pPr>
            <a:lvl7pPr marL="2331266" indent="0" algn="ctr">
              <a:buNone/>
              <a:defRPr sz="1360"/>
            </a:lvl7pPr>
            <a:lvl8pPr marL="2719811" indent="0" algn="ctr">
              <a:buNone/>
              <a:defRPr sz="1360"/>
            </a:lvl8pPr>
            <a:lvl9pPr marL="3108356"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3D53FB-D685-4AF3-9A82-92DF4CAD5D96}"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2504736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3D53FB-D685-4AF3-9A82-92DF4CAD5D96}"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3316386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5" y="535521"/>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4" y="535521"/>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3D53FB-D685-4AF3-9A82-92DF4CAD5D96}"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2530550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3D53FB-D685-4AF3-9A82-92DF4CAD5D96}"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1654219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7"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7" y="6731215"/>
            <a:ext cx="6703695" cy="2200274"/>
          </a:xfrm>
        </p:spPr>
        <p:txBody>
          <a:bodyPr/>
          <a:lstStyle>
            <a:lvl1pPr marL="0" indent="0">
              <a:buNone/>
              <a:defRPr sz="2040">
                <a:solidFill>
                  <a:schemeClr val="tx1"/>
                </a:solidFill>
              </a:defRPr>
            </a:lvl1pPr>
            <a:lvl2pPr marL="388545" indent="0">
              <a:buNone/>
              <a:defRPr sz="1700">
                <a:solidFill>
                  <a:schemeClr val="tx1">
                    <a:tint val="75000"/>
                  </a:schemeClr>
                </a:solidFill>
              </a:defRPr>
            </a:lvl2pPr>
            <a:lvl3pPr marL="777089" indent="0">
              <a:buNone/>
              <a:defRPr sz="1530">
                <a:solidFill>
                  <a:schemeClr val="tx1">
                    <a:tint val="75000"/>
                  </a:schemeClr>
                </a:solidFill>
              </a:defRPr>
            </a:lvl3pPr>
            <a:lvl4pPr marL="1165633" indent="0">
              <a:buNone/>
              <a:defRPr sz="1360">
                <a:solidFill>
                  <a:schemeClr val="tx1">
                    <a:tint val="75000"/>
                  </a:schemeClr>
                </a:solidFill>
              </a:defRPr>
            </a:lvl4pPr>
            <a:lvl5pPr marL="1554178" indent="0">
              <a:buNone/>
              <a:defRPr sz="1360">
                <a:solidFill>
                  <a:schemeClr val="tx1">
                    <a:tint val="75000"/>
                  </a:schemeClr>
                </a:solidFill>
              </a:defRPr>
            </a:lvl5pPr>
            <a:lvl6pPr marL="1942723" indent="0">
              <a:buNone/>
              <a:defRPr sz="1360">
                <a:solidFill>
                  <a:schemeClr val="tx1">
                    <a:tint val="75000"/>
                  </a:schemeClr>
                </a:solidFill>
              </a:defRPr>
            </a:lvl6pPr>
            <a:lvl7pPr marL="2331266" indent="0">
              <a:buNone/>
              <a:defRPr sz="1360">
                <a:solidFill>
                  <a:schemeClr val="tx1">
                    <a:tint val="75000"/>
                  </a:schemeClr>
                </a:solidFill>
              </a:defRPr>
            </a:lvl7pPr>
            <a:lvl8pPr marL="2719811" indent="0">
              <a:buNone/>
              <a:defRPr sz="1360">
                <a:solidFill>
                  <a:schemeClr val="tx1">
                    <a:tint val="75000"/>
                  </a:schemeClr>
                </a:solidFill>
              </a:defRPr>
            </a:lvl8pPr>
            <a:lvl9pPr marL="3108356"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3D53FB-D685-4AF3-9A82-92DF4CAD5D96}"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3913400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3D53FB-D685-4AF3-9A82-92DF4CAD5D96}" type="datetimeFigureOut">
              <a:rPr lang="en-US" smtClean="0"/>
              <a:t>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842584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7" y="535524"/>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9" y="2465706"/>
            <a:ext cx="3288089" cy="1208404"/>
          </a:xfrm>
        </p:spPr>
        <p:txBody>
          <a:bodyPr anchor="b"/>
          <a:lstStyle>
            <a:lvl1pPr marL="0" indent="0">
              <a:buNone/>
              <a:defRPr sz="2040" b="1"/>
            </a:lvl1pPr>
            <a:lvl2pPr marL="388545" indent="0">
              <a:buNone/>
              <a:defRPr sz="1700" b="1"/>
            </a:lvl2pPr>
            <a:lvl3pPr marL="777089" indent="0">
              <a:buNone/>
              <a:defRPr sz="1530" b="1"/>
            </a:lvl3pPr>
            <a:lvl4pPr marL="1165633" indent="0">
              <a:buNone/>
              <a:defRPr sz="1360" b="1"/>
            </a:lvl4pPr>
            <a:lvl5pPr marL="1554178" indent="0">
              <a:buNone/>
              <a:defRPr sz="1360" b="1"/>
            </a:lvl5pPr>
            <a:lvl6pPr marL="1942723" indent="0">
              <a:buNone/>
              <a:defRPr sz="1360" b="1"/>
            </a:lvl6pPr>
            <a:lvl7pPr marL="2331266" indent="0">
              <a:buNone/>
              <a:defRPr sz="1360" b="1"/>
            </a:lvl7pPr>
            <a:lvl8pPr marL="2719811" indent="0">
              <a:buNone/>
              <a:defRPr sz="1360" b="1"/>
            </a:lvl8pPr>
            <a:lvl9pPr marL="3108356"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9"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545" indent="0">
              <a:buNone/>
              <a:defRPr sz="1700" b="1"/>
            </a:lvl2pPr>
            <a:lvl3pPr marL="777089" indent="0">
              <a:buNone/>
              <a:defRPr sz="1530" b="1"/>
            </a:lvl3pPr>
            <a:lvl4pPr marL="1165633" indent="0">
              <a:buNone/>
              <a:defRPr sz="1360" b="1"/>
            </a:lvl4pPr>
            <a:lvl5pPr marL="1554178" indent="0">
              <a:buNone/>
              <a:defRPr sz="1360" b="1"/>
            </a:lvl5pPr>
            <a:lvl6pPr marL="1942723" indent="0">
              <a:buNone/>
              <a:defRPr sz="1360" b="1"/>
            </a:lvl6pPr>
            <a:lvl7pPr marL="2331266" indent="0">
              <a:buNone/>
              <a:defRPr sz="1360" b="1"/>
            </a:lvl7pPr>
            <a:lvl8pPr marL="2719811" indent="0">
              <a:buNone/>
              <a:defRPr sz="1360" b="1"/>
            </a:lvl8pPr>
            <a:lvl9pPr marL="3108356"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3D53FB-D685-4AF3-9A82-92DF4CAD5D96}" type="datetimeFigureOut">
              <a:rPr lang="en-US" smtClean="0"/>
              <a:t>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1522177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3D53FB-D685-4AF3-9A82-92DF4CAD5D96}" type="datetimeFigureOut">
              <a:rPr lang="en-US" smtClean="0"/>
              <a:t>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4134125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3D53FB-D685-4AF3-9A82-92DF4CAD5D96}" type="datetimeFigureOut">
              <a:rPr lang="en-US" smtClean="0"/>
              <a:t>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3176641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8"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30"/>
            <a:ext cx="3934778" cy="7147982"/>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8" y="3017525"/>
            <a:ext cx="2506801" cy="5590329"/>
          </a:xfrm>
        </p:spPr>
        <p:txBody>
          <a:bodyPr/>
          <a:lstStyle>
            <a:lvl1pPr marL="0" indent="0">
              <a:buNone/>
              <a:defRPr sz="1360"/>
            </a:lvl1pPr>
            <a:lvl2pPr marL="388545" indent="0">
              <a:buNone/>
              <a:defRPr sz="1190"/>
            </a:lvl2pPr>
            <a:lvl3pPr marL="777089" indent="0">
              <a:buNone/>
              <a:defRPr sz="1020"/>
            </a:lvl3pPr>
            <a:lvl4pPr marL="1165633" indent="0">
              <a:buNone/>
              <a:defRPr sz="850"/>
            </a:lvl4pPr>
            <a:lvl5pPr marL="1554178" indent="0">
              <a:buNone/>
              <a:defRPr sz="850"/>
            </a:lvl5pPr>
            <a:lvl6pPr marL="1942723" indent="0">
              <a:buNone/>
              <a:defRPr sz="850"/>
            </a:lvl6pPr>
            <a:lvl7pPr marL="2331266" indent="0">
              <a:buNone/>
              <a:defRPr sz="850"/>
            </a:lvl7pPr>
            <a:lvl8pPr marL="2719811" indent="0">
              <a:buNone/>
              <a:defRPr sz="850"/>
            </a:lvl8pPr>
            <a:lvl9pPr marL="3108356"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153D53FB-D685-4AF3-9A82-92DF4CAD5D96}" type="datetimeFigureOut">
              <a:rPr lang="en-US" smtClean="0"/>
              <a:t>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4095284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8"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30"/>
            <a:ext cx="3934778" cy="7147982"/>
          </a:xfrm>
        </p:spPr>
        <p:txBody>
          <a:bodyPr anchor="t"/>
          <a:lstStyle>
            <a:lvl1pPr marL="0" indent="0">
              <a:buNone/>
              <a:defRPr sz="2720"/>
            </a:lvl1pPr>
            <a:lvl2pPr marL="388545" indent="0">
              <a:buNone/>
              <a:defRPr sz="2380"/>
            </a:lvl2pPr>
            <a:lvl3pPr marL="777089" indent="0">
              <a:buNone/>
              <a:defRPr sz="2040"/>
            </a:lvl3pPr>
            <a:lvl4pPr marL="1165633" indent="0">
              <a:buNone/>
              <a:defRPr sz="1700"/>
            </a:lvl4pPr>
            <a:lvl5pPr marL="1554178" indent="0">
              <a:buNone/>
              <a:defRPr sz="1700"/>
            </a:lvl5pPr>
            <a:lvl6pPr marL="1942723" indent="0">
              <a:buNone/>
              <a:defRPr sz="1700"/>
            </a:lvl6pPr>
            <a:lvl7pPr marL="2331266" indent="0">
              <a:buNone/>
              <a:defRPr sz="1700"/>
            </a:lvl7pPr>
            <a:lvl8pPr marL="2719811" indent="0">
              <a:buNone/>
              <a:defRPr sz="1700"/>
            </a:lvl8pPr>
            <a:lvl9pPr marL="3108356"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8" y="3017525"/>
            <a:ext cx="2506801" cy="5590329"/>
          </a:xfrm>
        </p:spPr>
        <p:txBody>
          <a:bodyPr/>
          <a:lstStyle>
            <a:lvl1pPr marL="0" indent="0">
              <a:buNone/>
              <a:defRPr sz="1360"/>
            </a:lvl1pPr>
            <a:lvl2pPr marL="388545" indent="0">
              <a:buNone/>
              <a:defRPr sz="1190"/>
            </a:lvl2pPr>
            <a:lvl3pPr marL="777089" indent="0">
              <a:buNone/>
              <a:defRPr sz="1020"/>
            </a:lvl3pPr>
            <a:lvl4pPr marL="1165633" indent="0">
              <a:buNone/>
              <a:defRPr sz="850"/>
            </a:lvl4pPr>
            <a:lvl5pPr marL="1554178" indent="0">
              <a:buNone/>
              <a:defRPr sz="850"/>
            </a:lvl5pPr>
            <a:lvl6pPr marL="1942723" indent="0">
              <a:buNone/>
              <a:defRPr sz="850"/>
            </a:lvl6pPr>
            <a:lvl7pPr marL="2331266" indent="0">
              <a:buNone/>
              <a:defRPr sz="850"/>
            </a:lvl7pPr>
            <a:lvl8pPr marL="2719811" indent="0">
              <a:buNone/>
              <a:defRPr sz="850"/>
            </a:lvl8pPr>
            <a:lvl9pPr marL="3108356"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153D53FB-D685-4AF3-9A82-92DF4CAD5D96}" type="datetimeFigureOut">
              <a:rPr lang="en-US" smtClean="0"/>
              <a:t>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4027553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5" y="535524"/>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5"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52"/>
            <a:ext cx="1748790" cy="535518"/>
          </a:xfrm>
          <a:prstGeom prst="rect">
            <a:avLst/>
          </a:prstGeom>
        </p:spPr>
        <p:txBody>
          <a:bodyPr vert="horz" lIns="91440" tIns="45720" rIns="91440" bIns="45720" rtlCol="0" anchor="ctr"/>
          <a:lstStyle>
            <a:lvl1pPr algn="l">
              <a:defRPr sz="1020">
                <a:solidFill>
                  <a:schemeClr val="tx1">
                    <a:tint val="75000"/>
                  </a:schemeClr>
                </a:solidFill>
              </a:defRPr>
            </a:lvl1pPr>
          </a:lstStyle>
          <a:p>
            <a:fld id="{153D53FB-D685-4AF3-9A82-92DF4CAD5D96}" type="datetimeFigureOut">
              <a:rPr lang="en-US" smtClean="0"/>
              <a:t>2/5/2021</a:t>
            </a:fld>
            <a:endParaRPr lang="en-US"/>
          </a:p>
        </p:txBody>
      </p:sp>
      <p:sp>
        <p:nvSpPr>
          <p:cNvPr id="5" name="Footer Placeholder 4"/>
          <p:cNvSpPr>
            <a:spLocks noGrp="1"/>
          </p:cNvSpPr>
          <p:nvPr>
            <p:ph type="ftr" sz="quarter" idx="3"/>
          </p:nvPr>
        </p:nvSpPr>
        <p:spPr>
          <a:xfrm>
            <a:off x="2574610" y="9322652"/>
            <a:ext cx="2623185" cy="535518"/>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52"/>
            <a:ext cx="1748790" cy="535518"/>
          </a:xfrm>
          <a:prstGeom prst="rect">
            <a:avLst/>
          </a:prstGeom>
        </p:spPr>
        <p:txBody>
          <a:bodyPr vert="horz" lIns="91440" tIns="45720" rIns="91440" bIns="45720" rtlCol="0" anchor="ctr"/>
          <a:lstStyle>
            <a:lvl1pPr algn="r">
              <a:defRPr sz="1020">
                <a:solidFill>
                  <a:schemeClr val="tx1">
                    <a:tint val="75000"/>
                  </a:schemeClr>
                </a:solidFill>
              </a:defRPr>
            </a:lvl1pPr>
          </a:lstStyle>
          <a:p>
            <a:fld id="{52DEAAC6-3D26-4974-A1F8-2689346012FD}" type="slidenum">
              <a:rPr lang="en-US" smtClean="0"/>
              <a:t>‹#›</a:t>
            </a:fld>
            <a:endParaRPr lang="en-US"/>
          </a:p>
        </p:txBody>
      </p:sp>
    </p:spTree>
    <p:extLst>
      <p:ext uri="{BB962C8B-B14F-4D97-AF65-F5344CB8AC3E}">
        <p14:creationId xmlns:p14="http://schemas.microsoft.com/office/powerpoint/2010/main" val="128371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089"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272" indent="-194272" algn="l" defTabSz="777089"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816" indent="-194272" algn="l" defTabSz="777089"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361" indent="-194272" algn="l" defTabSz="777089"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59906" indent="-194272" algn="l" defTabSz="777089"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451" indent="-194272" algn="l" defTabSz="777089"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6995" indent="-194272" algn="l" defTabSz="777089"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5538" indent="-194272" algn="l" defTabSz="777089"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083" indent="-194272" algn="l" defTabSz="777089"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2628" indent="-194272" algn="l" defTabSz="777089"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089" rtl="0" eaLnBrk="1" latinLnBrk="0" hangingPunct="1">
        <a:defRPr sz="1530" kern="1200">
          <a:solidFill>
            <a:schemeClr val="tx1"/>
          </a:solidFill>
          <a:latin typeface="+mn-lt"/>
          <a:ea typeface="+mn-ea"/>
          <a:cs typeface="+mn-cs"/>
        </a:defRPr>
      </a:lvl1pPr>
      <a:lvl2pPr marL="388545" algn="l" defTabSz="777089" rtl="0" eaLnBrk="1" latinLnBrk="0" hangingPunct="1">
        <a:defRPr sz="1530" kern="1200">
          <a:solidFill>
            <a:schemeClr val="tx1"/>
          </a:solidFill>
          <a:latin typeface="+mn-lt"/>
          <a:ea typeface="+mn-ea"/>
          <a:cs typeface="+mn-cs"/>
        </a:defRPr>
      </a:lvl2pPr>
      <a:lvl3pPr marL="777089" algn="l" defTabSz="777089" rtl="0" eaLnBrk="1" latinLnBrk="0" hangingPunct="1">
        <a:defRPr sz="1530" kern="1200">
          <a:solidFill>
            <a:schemeClr val="tx1"/>
          </a:solidFill>
          <a:latin typeface="+mn-lt"/>
          <a:ea typeface="+mn-ea"/>
          <a:cs typeface="+mn-cs"/>
        </a:defRPr>
      </a:lvl3pPr>
      <a:lvl4pPr marL="1165633" algn="l" defTabSz="777089" rtl="0" eaLnBrk="1" latinLnBrk="0" hangingPunct="1">
        <a:defRPr sz="1530" kern="1200">
          <a:solidFill>
            <a:schemeClr val="tx1"/>
          </a:solidFill>
          <a:latin typeface="+mn-lt"/>
          <a:ea typeface="+mn-ea"/>
          <a:cs typeface="+mn-cs"/>
        </a:defRPr>
      </a:lvl4pPr>
      <a:lvl5pPr marL="1554178" algn="l" defTabSz="777089" rtl="0" eaLnBrk="1" latinLnBrk="0" hangingPunct="1">
        <a:defRPr sz="1530" kern="1200">
          <a:solidFill>
            <a:schemeClr val="tx1"/>
          </a:solidFill>
          <a:latin typeface="+mn-lt"/>
          <a:ea typeface="+mn-ea"/>
          <a:cs typeface="+mn-cs"/>
        </a:defRPr>
      </a:lvl5pPr>
      <a:lvl6pPr marL="1942723" algn="l" defTabSz="777089" rtl="0" eaLnBrk="1" latinLnBrk="0" hangingPunct="1">
        <a:defRPr sz="1530" kern="1200">
          <a:solidFill>
            <a:schemeClr val="tx1"/>
          </a:solidFill>
          <a:latin typeface="+mn-lt"/>
          <a:ea typeface="+mn-ea"/>
          <a:cs typeface="+mn-cs"/>
        </a:defRPr>
      </a:lvl6pPr>
      <a:lvl7pPr marL="2331266" algn="l" defTabSz="777089" rtl="0" eaLnBrk="1" latinLnBrk="0" hangingPunct="1">
        <a:defRPr sz="1530" kern="1200">
          <a:solidFill>
            <a:schemeClr val="tx1"/>
          </a:solidFill>
          <a:latin typeface="+mn-lt"/>
          <a:ea typeface="+mn-ea"/>
          <a:cs typeface="+mn-cs"/>
        </a:defRPr>
      </a:lvl7pPr>
      <a:lvl8pPr marL="2719811" algn="l" defTabSz="777089" rtl="0" eaLnBrk="1" latinLnBrk="0" hangingPunct="1">
        <a:defRPr sz="1530" kern="1200">
          <a:solidFill>
            <a:schemeClr val="tx1"/>
          </a:solidFill>
          <a:latin typeface="+mn-lt"/>
          <a:ea typeface="+mn-ea"/>
          <a:cs typeface="+mn-cs"/>
        </a:defRPr>
      </a:lvl8pPr>
      <a:lvl9pPr marL="3108356" algn="l" defTabSz="777089"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jpe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5.png"/><Relationship Id="rId5" Type="http://schemas.openxmlformats.org/officeDocument/2006/relationships/image" Target="../media/image25.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8.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2.jp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hyperlink" Target="http://facebook.com/bridgeprepacademyofriverview" TargetMode="External"/><Relationship Id="rId3" Type="http://schemas.openxmlformats.org/officeDocument/2006/relationships/oleObject" Target="../embeddings/oleObject11.bin"/><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hyperlink" Target="http://bariverview.bridgeprepacademy.com/" TargetMode="External"/><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image" Target="../media/image1.emf"/><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oleObject" Target="../embeddings/oleObject2.bin"/><Relationship Id="rId7"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oleObject" Target="../embeddings/oleObject3.bin"/><Relationship Id="rId7"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3590068712"/>
              </p:ext>
            </p:extLst>
          </p:nvPr>
        </p:nvGraphicFramePr>
        <p:xfrm>
          <a:off x="0" y="14384"/>
          <a:ext cx="7752452" cy="10032903"/>
        </p:xfrm>
        <a:graphic>
          <a:graphicData uri="http://schemas.openxmlformats.org/presentationml/2006/ole">
            <mc:AlternateContent xmlns:mc="http://schemas.openxmlformats.org/markup-compatibility/2006">
              <mc:Choice xmlns:v="urn:schemas-microsoft-com:vml" Requires="v">
                <p:oleObj spid="_x0000_s14345"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0" y="14384"/>
                        <a:ext cx="7752452" cy="10032903"/>
                      </a:xfrm>
                      <a:prstGeom prst="rect">
                        <a:avLst/>
                      </a:prstGeom>
                    </p:spPr>
                  </p:pic>
                </p:oleObj>
              </mc:Fallback>
            </mc:AlternateContent>
          </a:graphicData>
        </a:graphic>
      </p:graphicFrame>
      <p:sp>
        <p:nvSpPr>
          <p:cNvPr id="4" name="TextBox 3"/>
          <p:cNvSpPr txBox="1"/>
          <p:nvPr/>
        </p:nvSpPr>
        <p:spPr>
          <a:xfrm>
            <a:off x="3434618" y="599202"/>
            <a:ext cx="3090453" cy="1785104"/>
          </a:xfrm>
          <a:prstGeom prst="rect">
            <a:avLst/>
          </a:prstGeom>
          <a:noFill/>
        </p:spPr>
        <p:txBody>
          <a:bodyPr wrap="square" lIns="91440" tIns="45720" rIns="91440" bIns="45720" rtlCol="0" anchor="t">
            <a:spAutoFit/>
          </a:bodyPr>
          <a:lstStyle/>
          <a:p>
            <a:pPr algn="ctr"/>
            <a:r>
              <a:rPr lang="en-US" dirty="0">
                <a:latin typeface="Arial Black" panose="020B0A04020102020204" pitchFamily="34" charset="0"/>
              </a:rPr>
              <a:t>BridgePrep Academy of Riverview</a:t>
            </a:r>
          </a:p>
          <a:p>
            <a:pPr algn="ctr"/>
            <a:r>
              <a:rPr lang="en-US" dirty="0" smtClean="0">
                <a:latin typeface="Arial Black"/>
              </a:rPr>
              <a:t>February </a:t>
            </a:r>
            <a:r>
              <a:rPr lang="en-US" dirty="0">
                <a:latin typeface="Arial Black"/>
              </a:rPr>
              <a:t>Newsletter</a:t>
            </a:r>
            <a:endParaRPr lang="en-US" dirty="0">
              <a:latin typeface="Arial Black" panose="020B0A04020102020204" pitchFamily="34" charset="0"/>
            </a:endParaRPr>
          </a:p>
          <a:p>
            <a:pPr algn="ctr"/>
            <a:r>
              <a:rPr lang="en-US" sz="1200" dirty="0">
                <a:latin typeface="Arial Black"/>
              </a:rPr>
              <a:t>6309 South US Highway 301</a:t>
            </a:r>
          </a:p>
          <a:p>
            <a:pPr algn="ctr"/>
            <a:r>
              <a:rPr lang="en-US" sz="1200" dirty="0">
                <a:latin typeface="Arial Black" panose="020B0A04020102020204" pitchFamily="34" charset="0"/>
              </a:rPr>
              <a:t>Riverview, FL 33568</a:t>
            </a:r>
          </a:p>
          <a:p>
            <a:pPr algn="ctr"/>
            <a:r>
              <a:rPr lang="en-US" sz="1200" dirty="0">
                <a:latin typeface="Arial Black" panose="020B0A04020102020204" pitchFamily="34" charset="0"/>
              </a:rPr>
              <a:t>(813) 405-1770</a:t>
            </a:r>
            <a:endParaRPr lang="en-US" sz="1100" dirty="0">
              <a:latin typeface="Arial Black" panose="020B0A04020102020204" pitchFamily="34" charset="0"/>
            </a:endParaRPr>
          </a:p>
          <a:p>
            <a:pPr algn="ctr"/>
            <a:endParaRPr lang="en-US" sz="2000" b="1" dirty="0"/>
          </a:p>
        </p:txBody>
      </p:sp>
      <p:sp>
        <p:nvSpPr>
          <p:cNvPr id="8" name="TextBox 7"/>
          <p:cNvSpPr txBox="1"/>
          <p:nvPr/>
        </p:nvSpPr>
        <p:spPr>
          <a:xfrm>
            <a:off x="898196" y="1965336"/>
            <a:ext cx="2114988" cy="7494359"/>
          </a:xfrm>
          <a:prstGeom prst="rect">
            <a:avLst/>
          </a:prstGeom>
          <a:noFill/>
          <a:ln>
            <a:solidFill>
              <a:schemeClr val="tx1"/>
            </a:solidFill>
            <a:prstDash val="lgDash"/>
          </a:ln>
        </p:spPr>
        <p:txBody>
          <a:bodyPr wrap="square" lIns="91440" tIns="45720" rIns="91440" bIns="45720" rtlCol="0" anchor="t">
            <a:spAutoFit/>
          </a:bodyPr>
          <a:lstStyle/>
          <a:p>
            <a:pPr algn="ctr"/>
            <a:r>
              <a:rPr lang="en-US" sz="900" dirty="0">
                <a:latin typeface="Arial Black" panose="020B0A04020102020204" pitchFamily="34" charset="0"/>
              </a:rPr>
              <a:t>Dates to Remember</a:t>
            </a:r>
          </a:p>
          <a:p>
            <a:r>
              <a:rPr lang="en-US" sz="1000" dirty="0">
                <a:latin typeface="Arial"/>
                <a:cs typeface="Arial"/>
              </a:rPr>
              <a:t>2/8: School t-shirt with uniform bottoms; K-5 report cards online</a:t>
            </a:r>
          </a:p>
          <a:p>
            <a:r>
              <a:rPr lang="en-US" sz="1000" dirty="0">
                <a:latin typeface="Arial"/>
                <a:cs typeface="Arial"/>
              </a:rPr>
              <a:t>2/10: Middle School Lead Day</a:t>
            </a:r>
          </a:p>
          <a:p>
            <a:r>
              <a:rPr lang="en-US" sz="1000" dirty="0">
                <a:latin typeface="Arial"/>
                <a:cs typeface="Arial"/>
              </a:rPr>
              <a:t>2/11: </a:t>
            </a:r>
            <a:r>
              <a:rPr lang="en-US" sz="1000" dirty="0" err="1">
                <a:latin typeface="Arial"/>
                <a:cs typeface="Arial"/>
              </a:rPr>
              <a:t>Domi</a:t>
            </a:r>
            <a:r>
              <a:rPr lang="en-US" sz="1000" dirty="0">
                <a:latin typeface="Arial"/>
                <a:cs typeface="Arial"/>
              </a:rPr>
              <a:t> Ice (3$); No uniform day ($2)</a:t>
            </a:r>
          </a:p>
          <a:p>
            <a:r>
              <a:rPr lang="en-US" sz="1000" dirty="0">
                <a:latin typeface="Arial"/>
                <a:cs typeface="Arial"/>
              </a:rPr>
              <a:t>2/12: NO SCHOOL</a:t>
            </a:r>
          </a:p>
          <a:p>
            <a:r>
              <a:rPr lang="en-US" sz="1000" dirty="0">
                <a:latin typeface="Arial"/>
                <a:cs typeface="Arial"/>
              </a:rPr>
              <a:t>2/15: NO SCHOOL</a:t>
            </a:r>
          </a:p>
          <a:p>
            <a:r>
              <a:rPr lang="en-US" sz="1000" dirty="0">
                <a:latin typeface="Arial"/>
                <a:cs typeface="Arial"/>
              </a:rPr>
              <a:t>2/16: Honor Roll: K-8</a:t>
            </a:r>
          </a:p>
          <a:p>
            <a:r>
              <a:rPr lang="en-US" sz="1000" dirty="0">
                <a:latin typeface="Arial"/>
                <a:cs typeface="Arial"/>
              </a:rPr>
              <a:t>2/17: Middle School Lead Day</a:t>
            </a:r>
          </a:p>
          <a:p>
            <a:r>
              <a:rPr lang="en-US" sz="1000" dirty="0">
                <a:latin typeface="Arial"/>
                <a:cs typeface="Arial"/>
              </a:rPr>
              <a:t>2/18: </a:t>
            </a:r>
            <a:r>
              <a:rPr lang="en-US" sz="1000" dirty="0" err="1">
                <a:latin typeface="Arial"/>
                <a:cs typeface="Arial"/>
              </a:rPr>
              <a:t>Domi</a:t>
            </a:r>
            <a:r>
              <a:rPr lang="en-US" sz="1000" dirty="0">
                <a:latin typeface="Arial"/>
                <a:cs typeface="Arial"/>
              </a:rPr>
              <a:t> Ice, No uniform</a:t>
            </a:r>
          </a:p>
          <a:p>
            <a:r>
              <a:rPr lang="en-US" sz="1000" dirty="0">
                <a:latin typeface="Arial"/>
                <a:cs typeface="Arial"/>
              </a:rPr>
              <a:t>2/19: Black History Month Program K-8</a:t>
            </a:r>
          </a:p>
          <a:p>
            <a:r>
              <a:rPr lang="en-US" sz="1000" dirty="0">
                <a:latin typeface="Arial"/>
                <a:cs typeface="Arial"/>
              </a:rPr>
              <a:t>2/22: School t-shirt with uniform bottoms</a:t>
            </a:r>
          </a:p>
          <a:p>
            <a:r>
              <a:rPr lang="en-US" sz="1000" dirty="0">
                <a:latin typeface="Arial"/>
                <a:cs typeface="Arial"/>
              </a:rPr>
              <a:t>2/23: Student of the Month</a:t>
            </a:r>
          </a:p>
          <a:p>
            <a:r>
              <a:rPr lang="en-US" sz="1000" dirty="0">
                <a:latin typeface="Arial"/>
                <a:cs typeface="Arial"/>
              </a:rPr>
              <a:t>2/24: Middle School Lead Day</a:t>
            </a:r>
          </a:p>
          <a:p>
            <a:r>
              <a:rPr lang="en-US" sz="1000" dirty="0">
                <a:latin typeface="Arial"/>
                <a:cs typeface="Arial"/>
              </a:rPr>
              <a:t>2/25: </a:t>
            </a:r>
            <a:r>
              <a:rPr lang="en-US" sz="1000" dirty="0" err="1">
                <a:latin typeface="Arial"/>
                <a:cs typeface="Arial"/>
              </a:rPr>
              <a:t>Domi</a:t>
            </a:r>
            <a:r>
              <a:rPr lang="en-US" sz="1000" dirty="0">
                <a:latin typeface="Arial"/>
                <a:cs typeface="Arial"/>
              </a:rPr>
              <a:t> Ice, No uniform day</a:t>
            </a:r>
          </a:p>
          <a:p>
            <a:r>
              <a:rPr lang="en-US" sz="1000" dirty="0">
                <a:latin typeface="Arial"/>
                <a:cs typeface="Arial"/>
              </a:rPr>
              <a:t>2/26: Black History Month Gallery Walk</a:t>
            </a:r>
          </a:p>
          <a:p>
            <a:endParaRPr lang="en-US" sz="1000" b="1" dirty="0">
              <a:latin typeface="Arial"/>
              <a:cs typeface="Arial"/>
            </a:endParaRPr>
          </a:p>
          <a:p>
            <a:endParaRPr lang="en-US" sz="1000" b="1" dirty="0">
              <a:latin typeface="Arial"/>
              <a:cs typeface="Arial"/>
            </a:endParaRPr>
          </a:p>
          <a:p>
            <a:r>
              <a:rPr lang="en-US" sz="1000" b="1" dirty="0">
                <a:latin typeface="Arial" panose="020B0604020202020204" pitchFamily="34" charset="0"/>
                <a:cs typeface="Arial" panose="020B0604020202020204" pitchFamily="34" charset="0"/>
              </a:rPr>
              <a:t>Purchase your agendas, Spirit Wear, and more from our online store!</a:t>
            </a:r>
          </a:p>
          <a:p>
            <a:r>
              <a:rPr lang="en-US" sz="1000" b="1" dirty="0">
                <a:latin typeface="Arial"/>
                <a:cs typeface="Arial"/>
              </a:rPr>
              <a:t>www.bridgeprepriverview.com/</a:t>
            </a:r>
          </a:p>
          <a:p>
            <a:pPr algn="ctr"/>
            <a:endParaRPr lang="en-US" sz="1100" dirty="0">
              <a:latin typeface="Arial"/>
              <a:cs typeface="Arial"/>
            </a:endParaRPr>
          </a:p>
          <a:p>
            <a:r>
              <a:rPr lang="en-US" sz="1050" dirty="0">
                <a:latin typeface="Times New Roman"/>
                <a:cs typeface="Times New Roman"/>
              </a:rPr>
              <a:t>Remember, daily attendance helps improve student grades and your students’ chance of success!  Communicate with their teachers through Dojo, agenda, or a phone call to let them know if your child will be late or absent.  Call the school as well because this helps us keep accurate attendance records.</a:t>
            </a:r>
            <a:endParaRPr lang="en-US" sz="1050" dirty="0">
              <a:ea typeface="+mn-lt"/>
              <a:cs typeface="+mn-lt"/>
            </a:endParaRPr>
          </a:p>
          <a:p>
            <a:endParaRPr lang="en-US" dirty="0">
              <a:ea typeface="+mn-lt"/>
              <a:cs typeface="+mn-lt"/>
            </a:endParaRPr>
          </a:p>
          <a:p>
            <a:r>
              <a:rPr lang="en-US" dirty="0">
                <a:latin typeface="Times New Roman"/>
                <a:cs typeface="Times New Roman"/>
              </a:rPr>
              <a:t> </a:t>
            </a:r>
            <a:r>
              <a:rPr lang="en-US" sz="1400" dirty="0">
                <a:latin typeface="Times New Roman"/>
                <a:cs typeface="Times New Roman"/>
              </a:rPr>
              <a:t>Make attendance a </a:t>
            </a:r>
            <a:r>
              <a:rPr lang="en-US" sz="1400" b="1" i="1" dirty="0">
                <a:latin typeface="Times New Roman"/>
                <a:cs typeface="Times New Roman"/>
              </a:rPr>
              <a:t>Dream</a:t>
            </a:r>
            <a:r>
              <a:rPr lang="en-US" sz="1400" dirty="0">
                <a:latin typeface="Times New Roman"/>
                <a:cs typeface="Times New Roman"/>
              </a:rPr>
              <a:t> you </a:t>
            </a:r>
            <a:r>
              <a:rPr lang="en-US" sz="1400" b="1" i="1" dirty="0">
                <a:latin typeface="Times New Roman"/>
                <a:cs typeface="Times New Roman"/>
              </a:rPr>
              <a:t>Believe</a:t>
            </a:r>
            <a:r>
              <a:rPr lang="en-US" sz="1400" dirty="0">
                <a:latin typeface="Times New Roman"/>
                <a:cs typeface="Times New Roman"/>
              </a:rPr>
              <a:t> you can </a:t>
            </a:r>
            <a:r>
              <a:rPr lang="en-US" sz="1400" b="1" i="1" dirty="0">
                <a:latin typeface="Times New Roman"/>
                <a:cs typeface="Times New Roman"/>
              </a:rPr>
              <a:t>Achieve</a:t>
            </a:r>
            <a:r>
              <a:rPr lang="en-US" sz="1400" dirty="0" smtClean="0">
                <a:latin typeface="Times New Roman"/>
                <a:cs typeface="Times New Roman"/>
              </a:rPr>
              <a:t>!</a:t>
            </a:r>
          </a:p>
          <a:p>
            <a:endParaRPr lang="en-US" sz="1400" dirty="0">
              <a:latin typeface="Times New Roman"/>
              <a:cs typeface="Times New Roman"/>
            </a:endParaRPr>
          </a:p>
          <a:p>
            <a:endParaRPr lang="en-US" sz="1400" dirty="0" smtClean="0">
              <a:latin typeface="Times New Roman"/>
              <a:cs typeface="Times New Roman"/>
            </a:endParaRPr>
          </a:p>
          <a:p>
            <a:endParaRPr lang="en-US" sz="1400" dirty="0"/>
          </a:p>
        </p:txBody>
      </p:sp>
      <p:sp>
        <p:nvSpPr>
          <p:cNvPr id="10" name="TextBox 9"/>
          <p:cNvSpPr txBox="1"/>
          <p:nvPr/>
        </p:nvSpPr>
        <p:spPr>
          <a:xfrm>
            <a:off x="3034832" y="1967441"/>
            <a:ext cx="3887302" cy="7863691"/>
          </a:xfrm>
          <a:prstGeom prst="rect">
            <a:avLst/>
          </a:prstGeom>
          <a:noFill/>
          <a:ln>
            <a:noFill/>
            <a:prstDash val="lgDash"/>
          </a:ln>
        </p:spPr>
        <p:txBody>
          <a:bodyPr wrap="square" lIns="91440" tIns="45720" rIns="91440" bIns="45720" rtlCol="0" anchor="t">
            <a:spAutoFit/>
          </a:bodyPr>
          <a:lstStyle/>
          <a:p>
            <a:pPr algn="ctr"/>
            <a:r>
              <a:rPr lang="en-US" sz="1100" dirty="0">
                <a:latin typeface="Arial Black"/>
              </a:rPr>
              <a:t>A Note from Administration</a:t>
            </a:r>
          </a:p>
          <a:p>
            <a:pPr algn="ctr"/>
            <a:r>
              <a:rPr lang="en-US" sz="700" b="1" dirty="0">
                <a:latin typeface="Arial"/>
                <a:cs typeface="Arial"/>
              </a:rPr>
              <a:t>Welcome back, BPA Riverview families! As we begin our DREAM this year, and believe in it, all things become ACHIEVEABLE! Here are a few things you should know thus far:</a:t>
            </a:r>
          </a:p>
          <a:p>
            <a:r>
              <a:rPr lang="en-US" sz="900" dirty="0">
                <a:latin typeface="Arial Narrow"/>
                <a:cs typeface="Arial Narrow" panose="020B0604020202020204" pitchFamily="34" charset="0"/>
              </a:rPr>
              <a:t>Our theme this year is </a:t>
            </a:r>
            <a:r>
              <a:rPr lang="en-US" sz="900" b="1" i="1" dirty="0">
                <a:latin typeface="Arial Narrow"/>
                <a:cs typeface="Arial Narrow" panose="020B0604020202020204" pitchFamily="34" charset="0"/>
              </a:rPr>
              <a:t>Dream It, Believe It, Achieve It </a:t>
            </a:r>
            <a:r>
              <a:rPr lang="en-US" sz="900" dirty="0">
                <a:latin typeface="Arial Narrow"/>
                <a:cs typeface="Arial Narrow" panose="020B0604020202020204" pitchFamily="34" charset="0"/>
              </a:rPr>
              <a:t>and our teachers have a few dreams for the school year that they believe they can achieve! </a:t>
            </a:r>
            <a:r>
              <a:rPr lang="en-US" sz="900" dirty="0"/>
              <a:t>🐾</a:t>
            </a:r>
            <a:endParaRPr lang="en-US" sz="900" dirty="0">
              <a:cs typeface="Calibri"/>
            </a:endParaRPr>
          </a:p>
          <a:p>
            <a:endParaRPr lang="en-US" sz="700" dirty="0">
              <a:latin typeface="Arial Narrow"/>
              <a:cs typeface="Arial Narrow" panose="020B0604020202020204" pitchFamily="34" charset="0"/>
            </a:endParaRPr>
          </a:p>
          <a:p>
            <a:r>
              <a:rPr lang="en-US" sz="900" dirty="0">
                <a:latin typeface="Times New Roman"/>
                <a:cs typeface="Times New Roman"/>
              </a:rPr>
              <a:t>In-Person Learning vs Remote Learning vs Hybrid.</a:t>
            </a:r>
          </a:p>
          <a:p>
            <a:r>
              <a:rPr lang="en-US" sz="900" dirty="0" smtClean="0">
                <a:latin typeface="Times New Roman"/>
                <a:cs typeface="Times New Roman"/>
              </a:rPr>
              <a:t>At </a:t>
            </a:r>
            <a:r>
              <a:rPr lang="en-US" sz="900" dirty="0">
                <a:latin typeface="Times New Roman"/>
                <a:cs typeface="Times New Roman"/>
              </a:rPr>
              <a:t>the end of March 2020 (Spring Break to be exact), our lives were thrown into gigantic chasm of confusion. Every school went on lockdown and we were all forced into making online learning a reality. We rushed to get systems in place so that we could </a:t>
            </a:r>
            <a:r>
              <a:rPr lang="en-US" sz="900" dirty="0" smtClean="0">
                <a:latin typeface="Times New Roman"/>
                <a:cs typeface="Times New Roman"/>
              </a:rPr>
              <a:t>adequately </a:t>
            </a:r>
            <a:r>
              <a:rPr lang="en-US" sz="900" dirty="0">
                <a:latin typeface="Times New Roman"/>
                <a:cs typeface="Times New Roman"/>
              </a:rPr>
              <a:t>teach our students; downloaded multiple programs to ensure success as best as we could; and moved our learning to an unprecedented new way of teaching and learning. </a:t>
            </a:r>
          </a:p>
          <a:p>
            <a:r>
              <a:rPr lang="en-US" sz="900" dirty="0">
                <a:latin typeface="Times New Roman"/>
                <a:cs typeface="Times New Roman"/>
              </a:rPr>
              <a:t>      As we near almost one year later, many of our Bulldogs continue to use the online learning method. Our teachers conduct simultaneous classes with students in the building as well as on the Zoom platform. Some students </a:t>
            </a:r>
            <a:r>
              <a:rPr lang="en-US" sz="900" dirty="0" smtClean="0">
                <a:latin typeface="Times New Roman"/>
                <a:cs typeface="Times New Roman"/>
              </a:rPr>
              <a:t>returned </a:t>
            </a:r>
            <a:r>
              <a:rPr lang="en-US" sz="900" dirty="0">
                <a:latin typeface="Times New Roman"/>
                <a:cs typeface="Times New Roman"/>
              </a:rPr>
              <a:t>in a hybrid capacity- a few days in building, a few days at home. </a:t>
            </a:r>
          </a:p>
          <a:p>
            <a:r>
              <a:rPr lang="en-US" sz="900" dirty="0">
                <a:latin typeface="Times New Roman"/>
                <a:cs typeface="Times New Roman"/>
              </a:rPr>
              <a:t>      But you may be asking yourself, "what do I do if I feel my child may progress better in-person full time or on a hybrid system if online doesn't seem to be working for us?"</a:t>
            </a:r>
          </a:p>
          <a:p>
            <a:r>
              <a:rPr lang="en-US" sz="900" dirty="0">
                <a:latin typeface="Times New Roman"/>
                <a:cs typeface="Times New Roman"/>
              </a:rPr>
              <a:t>       The easiest answer for this is to reach out to your child's teacher. Have a good and open-minded conversation with them about your concerns. This doesn't have to be a lengthy conversation; simply Dojo'ing them your questions or concerns works as well. Give them time to answer you and be ready for the suggestion of </a:t>
            </a:r>
            <a:r>
              <a:rPr lang="en-US" sz="900" dirty="0" smtClean="0">
                <a:latin typeface="Times New Roman"/>
                <a:cs typeface="Times New Roman"/>
              </a:rPr>
              <a:t>“Have </a:t>
            </a:r>
            <a:r>
              <a:rPr lang="en-US" sz="900" dirty="0">
                <a:latin typeface="Times New Roman"/>
                <a:cs typeface="Times New Roman"/>
              </a:rPr>
              <a:t>you considered putting them back in the building full time or on a hybrid system?" </a:t>
            </a:r>
          </a:p>
          <a:p>
            <a:r>
              <a:rPr lang="en-US" sz="900" dirty="0">
                <a:latin typeface="Times New Roman"/>
                <a:cs typeface="Times New Roman"/>
              </a:rPr>
              <a:t>       We all understand why you may be keeping them home. However, if your child's teacher suggests bringing them back full time or on a hybrid system, give this some strong consideration. Your child may not be in the building as they might have been before this pandemic, but your child's teacher does know, see, hear, comfort, and guide them. Our teachers use multiple methods to assess a student's needs. They truly care about your children and want only the best.</a:t>
            </a:r>
          </a:p>
          <a:p>
            <a:r>
              <a:rPr lang="en-US" sz="900" dirty="0">
                <a:latin typeface="Times New Roman"/>
                <a:cs typeface="Times New Roman"/>
              </a:rPr>
              <a:t>        Here are some simple definitions/explanations of each method so that you can make an informed decision about which method is best for your student.</a:t>
            </a:r>
          </a:p>
          <a:p>
            <a:pPr algn="ctr"/>
            <a:r>
              <a:rPr lang="en-US" sz="900" dirty="0">
                <a:latin typeface="Times New Roman"/>
                <a:cs typeface="Times New Roman"/>
              </a:rPr>
              <a:t>            </a:t>
            </a:r>
            <a:r>
              <a:rPr lang="en-US" sz="700" dirty="0">
                <a:latin typeface="Times New Roman"/>
                <a:cs typeface="Times New Roman"/>
              </a:rPr>
              <a:t> </a:t>
            </a:r>
            <a:r>
              <a:rPr lang="en-US" sz="800" i="1" dirty="0">
                <a:latin typeface="Times New Roman"/>
                <a:cs typeface="Times New Roman"/>
              </a:rPr>
              <a:t> </a:t>
            </a:r>
            <a:r>
              <a:rPr lang="en-US" sz="800" i="1" u="sng" dirty="0">
                <a:latin typeface="Times New Roman"/>
                <a:cs typeface="Times New Roman"/>
              </a:rPr>
              <a:t> In-Person</a:t>
            </a:r>
            <a:r>
              <a:rPr lang="en-US" sz="800" i="1" dirty="0">
                <a:latin typeface="Times New Roman"/>
                <a:cs typeface="Times New Roman"/>
              </a:rPr>
              <a:t>: </a:t>
            </a:r>
            <a:r>
              <a:rPr lang="en-US" sz="800" i="1" dirty="0" smtClean="0">
                <a:latin typeface="Times New Roman"/>
                <a:cs typeface="Times New Roman"/>
              </a:rPr>
              <a:t>Full </a:t>
            </a:r>
            <a:r>
              <a:rPr lang="en-US" sz="800" i="1" dirty="0">
                <a:latin typeface="Times New Roman"/>
                <a:cs typeface="Times New Roman"/>
              </a:rPr>
              <a:t>time, in the building. The advantage here is that your child can receive immediate learning assistance; whether that is provided by the teacher or the teacher and our interventionists (reading, ESE, ESOL, etc.) With online or hybrid mode, this will be challenging. </a:t>
            </a:r>
          </a:p>
          <a:p>
            <a:pPr algn="ctr"/>
            <a:r>
              <a:rPr lang="en-US" sz="800" i="1" dirty="0">
                <a:latin typeface="Times New Roman"/>
                <a:cs typeface="Times New Roman"/>
              </a:rPr>
              <a:t>               </a:t>
            </a:r>
            <a:r>
              <a:rPr lang="en-US" sz="800" i="1" u="sng" dirty="0">
                <a:latin typeface="Times New Roman"/>
                <a:cs typeface="Times New Roman"/>
              </a:rPr>
              <a:t>Online</a:t>
            </a:r>
            <a:r>
              <a:rPr lang="en-US" sz="800" i="1" dirty="0">
                <a:latin typeface="Times New Roman"/>
                <a:cs typeface="Times New Roman"/>
              </a:rPr>
              <a:t>: </a:t>
            </a:r>
            <a:r>
              <a:rPr lang="en-US" sz="800" i="1" dirty="0">
                <a:latin typeface="Times New Roman"/>
                <a:cs typeface="Times New Roman"/>
              </a:rPr>
              <a:t>F</a:t>
            </a:r>
            <a:r>
              <a:rPr lang="en-US" sz="800" i="1" dirty="0" smtClean="0">
                <a:latin typeface="Times New Roman"/>
                <a:cs typeface="Times New Roman"/>
              </a:rPr>
              <a:t>ull </a:t>
            </a:r>
            <a:r>
              <a:rPr lang="en-US" sz="800" i="1" dirty="0">
                <a:latin typeface="Times New Roman"/>
                <a:cs typeface="Times New Roman"/>
              </a:rPr>
              <a:t>time, at home on the computer all day; for every class, your child is assigned to. This method is more involved as it does require the parent become something like an aide to the teacher. You would need to keep track of your child's work-making sure it gets uploaded to EdNet on time; ensure your child is ready every morning with any work the teacher uploaded to EdNet; and ensure your child remains online for the duration of the day for each of their classes. </a:t>
            </a:r>
          </a:p>
          <a:p>
            <a:pPr algn="ctr"/>
            <a:r>
              <a:rPr lang="en-US" sz="800" i="1" u="sng" dirty="0">
                <a:latin typeface="Times New Roman"/>
                <a:cs typeface="Times New Roman"/>
              </a:rPr>
              <a:t>Hybrid</a:t>
            </a:r>
            <a:r>
              <a:rPr lang="en-US" sz="800" i="1" dirty="0">
                <a:latin typeface="Times New Roman"/>
                <a:cs typeface="Times New Roman"/>
              </a:rPr>
              <a:t>: </a:t>
            </a:r>
            <a:r>
              <a:rPr lang="en-US" sz="800" i="1" dirty="0" smtClean="0">
                <a:latin typeface="Times New Roman"/>
                <a:cs typeface="Times New Roman"/>
              </a:rPr>
              <a:t>This </a:t>
            </a:r>
            <a:r>
              <a:rPr lang="en-US" sz="800" i="1" dirty="0">
                <a:latin typeface="Times New Roman"/>
                <a:cs typeface="Times New Roman"/>
              </a:rPr>
              <a:t>is a combination of both previous methods. You choose the days you wish your child to attend (but they should remain consistent). However, this also requires a level of organization on your part. They must carry all books back and forth from school to home. They will also need to upload their work to </a:t>
            </a:r>
            <a:r>
              <a:rPr lang="en-US" sz="800" i="1" dirty="0" err="1">
                <a:latin typeface="Times New Roman"/>
                <a:cs typeface="Times New Roman"/>
              </a:rPr>
              <a:t>EdNet</a:t>
            </a:r>
            <a:r>
              <a:rPr lang="en-US" sz="800" i="1" dirty="0">
                <a:latin typeface="Times New Roman"/>
                <a:cs typeface="Times New Roman"/>
              </a:rPr>
              <a:t> on days they are not in building. And many of the requirements for online also apply to hybrid. </a:t>
            </a:r>
          </a:p>
          <a:p>
            <a:r>
              <a:rPr lang="en-US" sz="1050" dirty="0">
                <a:latin typeface="Arial Narrow"/>
                <a:cs typeface="Times New Roman"/>
              </a:rPr>
              <a:t>       </a:t>
            </a:r>
            <a:r>
              <a:rPr lang="en-US" sz="900" dirty="0">
                <a:latin typeface="Times New Roman"/>
                <a:cs typeface="Times New Roman"/>
              </a:rPr>
              <a:t>  If you have any doubts about your child's progress and feel they would do better in person, notify your child's teacher. In most cases, your child can return immediately to in person learning. </a:t>
            </a:r>
          </a:p>
          <a:p>
            <a:r>
              <a:rPr lang="en-US" sz="900" dirty="0">
                <a:latin typeface="Times New Roman"/>
                <a:cs typeface="Times New Roman"/>
              </a:rPr>
              <a:t>          This isn't about having students in seats with a physical presence, this is about making sure your children and our students- receive the best possible education we can give them. </a:t>
            </a:r>
            <a:endParaRPr lang="en-US" sz="1050" dirty="0">
              <a:latin typeface="Arial Narrow"/>
            </a:endParaRPr>
          </a:p>
        </p:txBody>
      </p:sp>
      <p:pic>
        <p:nvPicPr>
          <p:cNvPr id="2" name="Picture 5" descr="A drawing of a face&#10;&#10;Description automatically generated">
            <a:extLst>
              <a:ext uri="{FF2B5EF4-FFF2-40B4-BE49-F238E27FC236}">
                <a16:creationId xmlns:a16="http://schemas.microsoft.com/office/drawing/2014/main" id="{3C110DCA-E285-4439-8C13-5F637B13F55F}"/>
              </a:ext>
            </a:extLst>
          </p:cNvPr>
          <p:cNvPicPr>
            <a:picLocks noChangeAspect="1"/>
          </p:cNvPicPr>
          <p:nvPr/>
        </p:nvPicPr>
        <p:blipFill>
          <a:blip r:embed="rId5"/>
          <a:stretch>
            <a:fillRect/>
          </a:stretch>
        </p:blipFill>
        <p:spPr>
          <a:xfrm>
            <a:off x="898196" y="631004"/>
            <a:ext cx="1068761" cy="1334332"/>
          </a:xfrm>
          <a:prstGeom prst="rect">
            <a:avLst/>
          </a:prstGeom>
        </p:spPr>
      </p:pic>
    </p:spTree>
    <p:extLst>
      <p:ext uri="{BB962C8B-B14F-4D97-AF65-F5344CB8AC3E}">
        <p14:creationId xmlns:p14="http://schemas.microsoft.com/office/powerpoint/2010/main" val="1132646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nvGraphicFramePr>
        <p:xfrm>
          <a:off x="34179" y="23122"/>
          <a:ext cx="7772400" cy="10058400"/>
        </p:xfrm>
        <a:graphic>
          <a:graphicData uri="http://schemas.openxmlformats.org/presentationml/2006/ole">
            <mc:AlternateContent xmlns:mc="http://schemas.openxmlformats.org/markup-compatibility/2006">
              <mc:Choice xmlns:v="urn:schemas-microsoft-com:vml" Requires="v">
                <p:oleObj spid="_x0000_s23561"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34179" y="23122"/>
                        <a:ext cx="7772400" cy="10058400"/>
                      </a:xfrm>
                      <a:prstGeom prst="rect">
                        <a:avLst/>
                      </a:prstGeom>
                    </p:spPr>
                  </p:pic>
                </p:oleObj>
              </mc:Fallback>
            </mc:AlternateContent>
          </a:graphicData>
        </a:graphic>
      </p:graphicFrame>
      <p:sp>
        <p:nvSpPr>
          <p:cNvPr id="8" name="TextBox 7"/>
          <p:cNvSpPr txBox="1"/>
          <p:nvPr/>
        </p:nvSpPr>
        <p:spPr>
          <a:xfrm>
            <a:off x="934975" y="3247808"/>
            <a:ext cx="2917048" cy="6247864"/>
          </a:xfrm>
          <a:prstGeom prst="rect">
            <a:avLst/>
          </a:prstGeom>
          <a:noFill/>
          <a:ln>
            <a:solidFill>
              <a:schemeClr val="tx1"/>
            </a:solidFill>
            <a:prstDash val="lgDash"/>
          </a:ln>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Students of the Month</a:t>
            </a:r>
            <a:endParaRPr lang="en-US" b="1" dirty="0">
              <a:latin typeface="Arial Black" panose="020B0A04020102020204" pitchFamily="34" charset="0"/>
            </a:endParaRPr>
          </a:p>
          <a:p>
            <a:pPr algn="ctr"/>
            <a:endParaRPr lang="en-US" sz="2800" b="1" dirty="0">
              <a:latin typeface="Arial Black" panose="020B0A04020102020204" pitchFamily="34" charset="0"/>
              <a:cs typeface="Arial" panose="020B0604020202020204" pitchFamily="34" charset="0"/>
            </a:endParaRPr>
          </a:p>
          <a:p>
            <a:r>
              <a:rPr lang="en-US" dirty="0">
                <a:ea typeface="+mn-lt"/>
                <a:cs typeface="+mn-lt"/>
              </a:rPr>
              <a:t>Gunn</a:t>
            </a:r>
            <a:r>
              <a:rPr lang="en-US" i="1" dirty="0">
                <a:ea typeface="+mn-lt"/>
                <a:cs typeface="+mn-lt"/>
              </a:rPr>
              <a:t>: </a:t>
            </a:r>
            <a:r>
              <a:rPr lang="en-US" dirty="0">
                <a:ea typeface="+mn-lt"/>
                <a:cs typeface="+mn-lt"/>
              </a:rPr>
              <a:t>Alicia Erving</a:t>
            </a:r>
            <a:endParaRPr lang="en-US" dirty="0">
              <a:cs typeface="Calibri"/>
            </a:endParaRPr>
          </a:p>
          <a:p>
            <a:endParaRPr lang="en-US" dirty="0">
              <a:ea typeface="+mn-lt"/>
              <a:cs typeface="+mn-lt"/>
            </a:endParaRPr>
          </a:p>
          <a:p>
            <a:r>
              <a:rPr lang="en-US" dirty="0">
                <a:ea typeface="+mn-lt"/>
                <a:cs typeface="+mn-lt"/>
              </a:rPr>
              <a:t>Krupa: Alejandra Gonzalez</a:t>
            </a:r>
            <a:endParaRPr lang="en-US" dirty="0">
              <a:cs typeface="Calibri"/>
            </a:endParaRPr>
          </a:p>
          <a:p>
            <a:endParaRPr lang="en-US" dirty="0">
              <a:cs typeface="Calibri"/>
            </a:endParaRPr>
          </a:p>
          <a:p>
            <a:r>
              <a:rPr lang="en-US" dirty="0">
                <a:ea typeface="+mn-lt"/>
                <a:cs typeface="+mn-lt"/>
              </a:rPr>
              <a:t>Sica: Savannah Lussier</a:t>
            </a:r>
            <a:endParaRPr lang="en-US" dirty="0">
              <a:cs typeface="Calibri"/>
            </a:endParaRPr>
          </a:p>
          <a:p>
            <a:endParaRPr lang="en-US" dirty="0">
              <a:cs typeface="Calibri"/>
            </a:endParaRPr>
          </a:p>
          <a:p>
            <a:r>
              <a:rPr lang="en-US" dirty="0">
                <a:cs typeface="Calibri"/>
              </a:rPr>
              <a:t>Wisely: Samaria Devoe</a:t>
            </a:r>
          </a:p>
          <a:p>
            <a:endParaRPr lang="en-US" sz="1200" dirty="0">
              <a:cs typeface="Calibri" panose="020F0502020204030204"/>
            </a:endParaRPr>
          </a:p>
          <a:p>
            <a:endParaRPr lang="en-US" dirty="0">
              <a:cs typeface="Arial" panose="020B0604020202020204" pitchFamily="34" charset="0"/>
            </a:endParaRPr>
          </a:p>
          <a:p>
            <a:endParaRPr lang="en-US" dirty="0">
              <a:cs typeface="Arial" panose="020B0604020202020204" pitchFamily="34" charset="0"/>
            </a:endParaRPr>
          </a:p>
          <a:p>
            <a:endParaRPr lang="en-US" dirty="0">
              <a:latin typeface="Calibri" panose="020F0502020204030204"/>
              <a:cs typeface="Arial" panose="020B0604020202020204" pitchFamily="34" charset="0"/>
            </a:endParaRPr>
          </a:p>
          <a:p>
            <a:endParaRPr lang="en-US" dirty="0">
              <a:latin typeface="Calibri" panose="020F0502020204030204"/>
              <a:cs typeface="Arial" panose="020B06040202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r>
              <a:rPr lang="en-US" dirty="0">
                <a:latin typeface="Arial Black" panose="020B0A04020102020204" pitchFamily="34" charset="0"/>
              </a:rPr>
              <a:t/>
            </a:r>
            <a:br>
              <a:rPr lang="en-US" dirty="0">
                <a:latin typeface="Arial Black" panose="020B0A04020102020204" pitchFamily="34" charset="0"/>
              </a:rPr>
            </a:br>
            <a:endParaRPr lang="en-US" dirty="0">
              <a:latin typeface="Arial Black" panose="020B0A04020102020204" pitchFamily="34" charset="0"/>
            </a:endParaRPr>
          </a:p>
        </p:txBody>
      </p:sp>
      <p:sp>
        <p:nvSpPr>
          <p:cNvPr id="10" name="TextBox 9"/>
          <p:cNvSpPr txBox="1"/>
          <p:nvPr/>
        </p:nvSpPr>
        <p:spPr>
          <a:xfrm>
            <a:off x="3920382" y="3265394"/>
            <a:ext cx="3003905" cy="6186309"/>
          </a:xfrm>
          <a:prstGeom prst="rect">
            <a:avLst/>
          </a:prstGeom>
          <a:noFill/>
          <a:ln>
            <a:solidFill>
              <a:schemeClr val="tx1"/>
            </a:solidFill>
            <a:prstDash val="lgDash"/>
          </a:ln>
        </p:spPr>
        <p:txBody>
          <a:bodyPr wrap="square" lIns="91440" tIns="45720" rIns="91440" bIns="45720" rtlCol="0" anchor="t">
            <a:spAutoFit/>
          </a:bodyPr>
          <a:lstStyle/>
          <a:p>
            <a:r>
              <a:rPr lang="en-US" b="1" dirty="0">
                <a:latin typeface="Arial" panose="020B0604020202020204" pitchFamily="34" charset="0"/>
                <a:cs typeface="Arial" panose="020B0604020202020204" pitchFamily="34" charset="0"/>
              </a:rPr>
              <a:t>What are we </a:t>
            </a:r>
          </a:p>
          <a:p>
            <a:r>
              <a:rPr lang="en-US" b="1" dirty="0">
                <a:latin typeface="Arial" panose="020B0604020202020204" pitchFamily="34" charset="0"/>
                <a:cs typeface="Arial" panose="020B0604020202020204" pitchFamily="34" charset="0"/>
              </a:rPr>
              <a:t>learning?</a:t>
            </a:r>
          </a:p>
          <a:p>
            <a:pPr algn="ctr"/>
            <a:endParaRPr lang="en-US" b="1" dirty="0">
              <a:latin typeface="Arial" panose="020B0604020202020204" pitchFamily="34" charset="0"/>
              <a:cs typeface="Arial" panose="020B0604020202020204" pitchFamily="34" charset="0"/>
            </a:endParaRPr>
          </a:p>
          <a:p>
            <a:r>
              <a:rPr lang="en-US" dirty="0">
                <a:latin typeface="Arial"/>
                <a:cs typeface="Arial"/>
              </a:rPr>
              <a:t>Math: </a:t>
            </a:r>
            <a:r>
              <a:rPr lang="en-US" dirty="0">
                <a:ea typeface="+mn-lt"/>
                <a:cs typeface="+mn-lt"/>
              </a:rPr>
              <a:t>Order of </a:t>
            </a:r>
            <a:endParaRPr lang="en-US" dirty="0">
              <a:latin typeface="Calibri" panose="020F0502020204030204"/>
              <a:cs typeface="Calibri" panose="020F0502020204030204"/>
            </a:endParaRPr>
          </a:p>
          <a:p>
            <a:r>
              <a:rPr lang="en-US" dirty="0">
                <a:latin typeface="Calibri" panose="020F0502020204030204"/>
                <a:cs typeface="Calibri" panose="020F0502020204030204"/>
              </a:rPr>
              <a:t>Operations</a:t>
            </a:r>
          </a:p>
          <a:p>
            <a:endParaRPr lang="en-US" dirty="0">
              <a:latin typeface="Arial" panose="020B0604020202020204" pitchFamily="34" charset="0"/>
              <a:cs typeface="Arial" panose="020B0604020202020204" pitchFamily="34" charset="0"/>
            </a:endParaRPr>
          </a:p>
          <a:p>
            <a:r>
              <a:rPr lang="en-US" dirty="0">
                <a:latin typeface="Arial"/>
                <a:cs typeface="Arial"/>
              </a:rPr>
              <a:t>Science: </a:t>
            </a:r>
            <a:r>
              <a:rPr lang="en-US" dirty="0">
                <a:ea typeface="+mn-lt"/>
                <a:cs typeface="+mn-lt"/>
              </a:rPr>
              <a:t>Energy transfer in the food web</a:t>
            </a:r>
            <a:endParaRPr lang="en-US" dirty="0">
              <a:latin typeface="Calibri"/>
              <a:cs typeface="Calibri"/>
            </a:endParaRPr>
          </a:p>
          <a:p>
            <a:endParaRPr lang="en-US" dirty="0">
              <a:latin typeface="Calibri"/>
              <a:cs typeface="Calibri"/>
            </a:endParaRPr>
          </a:p>
          <a:p>
            <a:r>
              <a:rPr lang="en-US" dirty="0">
                <a:cs typeface="Arial"/>
              </a:rPr>
              <a:t>ELA: Settings, Characters, Character Traits, and their interactions</a:t>
            </a:r>
          </a:p>
          <a:p>
            <a:endParaRPr lang="en-US" dirty="0">
              <a:latin typeface="Arial" panose="020B0604020202020204" pitchFamily="34" charset="0"/>
              <a:cs typeface="Arial" panose="020B0604020202020204" pitchFamily="34" charset="0"/>
            </a:endParaRPr>
          </a:p>
          <a:p>
            <a:r>
              <a:rPr lang="en-US" dirty="0">
                <a:cs typeface="Arial"/>
              </a:rPr>
              <a:t>Civics: </a:t>
            </a:r>
            <a:r>
              <a:rPr lang="en-US" dirty="0">
                <a:ea typeface="+mn-lt"/>
                <a:cs typeface="+mn-lt"/>
              </a:rPr>
              <a:t>Sources and types of laws. Levels and functions of courts, landmark cases</a:t>
            </a:r>
            <a:endParaRPr lang="en-US" dirty="0">
              <a:cs typeface="Calibri"/>
            </a:endParaRPr>
          </a:p>
          <a:p>
            <a:endParaRPr lang="en-US" dirty="0">
              <a:latin typeface="Arial"/>
              <a:cs typeface="Arial"/>
            </a:endParaRPr>
          </a:p>
          <a:p>
            <a:r>
              <a:rPr lang="en-US" dirty="0">
                <a:cs typeface="Arial"/>
              </a:rPr>
              <a:t>Intensive Reading: </a:t>
            </a:r>
            <a:r>
              <a:rPr lang="en-US" dirty="0">
                <a:ea typeface="+mn-lt"/>
                <a:cs typeface="+mn-lt"/>
              </a:rPr>
              <a:t>Advantage and disadvantage of using different </a:t>
            </a:r>
            <a:r>
              <a:rPr lang="en-US" dirty="0" smtClean="0">
                <a:ea typeface="+mn-lt"/>
                <a:cs typeface="+mn-lt"/>
              </a:rPr>
              <a:t>mediums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18F28363-9326-9F45-8B93-2B1B29361B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974" y="634896"/>
            <a:ext cx="5989310" cy="2530335"/>
          </a:xfrm>
          <a:prstGeom prst="rect">
            <a:avLst/>
          </a:prstGeom>
        </p:spPr>
      </p:pic>
      <p:pic>
        <p:nvPicPr>
          <p:cNvPr id="12" name="Picture 11">
            <a:extLst>
              <a:ext uri="{FF2B5EF4-FFF2-40B4-BE49-F238E27FC236}">
                <a16:creationId xmlns:a16="http://schemas.microsoft.com/office/drawing/2014/main" id="{733B0F8A-8C89-6D4E-A736-88DB164202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pic>
        <p:nvPicPr>
          <p:cNvPr id="2" name="Picture 2" descr="A close up of a sign&#10;&#10;Description automatically generated">
            <a:extLst>
              <a:ext uri="{FF2B5EF4-FFF2-40B4-BE49-F238E27FC236}">
                <a16:creationId xmlns:a16="http://schemas.microsoft.com/office/drawing/2014/main" id="{504EDAC9-8211-4185-BF35-D933D98281EA}"/>
              </a:ext>
            </a:extLst>
          </p:cNvPr>
          <p:cNvPicPr>
            <a:picLocks noChangeAspect="1"/>
          </p:cNvPicPr>
          <p:nvPr/>
        </p:nvPicPr>
        <p:blipFill>
          <a:blip r:embed="rId7"/>
          <a:stretch>
            <a:fillRect/>
          </a:stretch>
        </p:blipFill>
        <p:spPr>
          <a:xfrm>
            <a:off x="5810845" y="3248917"/>
            <a:ext cx="1114521" cy="1441345"/>
          </a:xfrm>
          <a:prstGeom prst="rect">
            <a:avLst/>
          </a:prstGeom>
        </p:spPr>
      </p:pic>
    </p:spTree>
    <p:extLst>
      <p:ext uri="{BB962C8B-B14F-4D97-AF65-F5344CB8AC3E}">
        <p14:creationId xmlns:p14="http://schemas.microsoft.com/office/powerpoint/2010/main" val="2534919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nvGraphicFramePr>
        <p:xfrm>
          <a:off x="34179" y="23122"/>
          <a:ext cx="7772400" cy="10058400"/>
        </p:xfrm>
        <a:graphic>
          <a:graphicData uri="http://schemas.openxmlformats.org/presentationml/2006/ole">
            <mc:AlternateContent xmlns:mc="http://schemas.openxmlformats.org/markup-compatibility/2006">
              <mc:Choice xmlns:v="urn:schemas-microsoft-com:vml" Requires="v">
                <p:oleObj spid="_x0000_s24585"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34179" y="23122"/>
                        <a:ext cx="7772400" cy="10058400"/>
                      </a:xfrm>
                      <a:prstGeom prst="rect">
                        <a:avLst/>
                      </a:prstGeom>
                    </p:spPr>
                  </p:pic>
                </p:oleObj>
              </mc:Fallback>
            </mc:AlternateContent>
          </a:graphicData>
        </a:graphic>
      </p:graphicFrame>
      <p:sp>
        <p:nvSpPr>
          <p:cNvPr id="8" name="TextBox 7"/>
          <p:cNvSpPr txBox="1"/>
          <p:nvPr/>
        </p:nvSpPr>
        <p:spPr>
          <a:xfrm>
            <a:off x="934975" y="3247809"/>
            <a:ext cx="2917048" cy="6186309"/>
          </a:xfrm>
          <a:prstGeom prst="rect">
            <a:avLst/>
          </a:prstGeom>
          <a:noFill/>
          <a:ln>
            <a:solidFill>
              <a:schemeClr val="tx1"/>
            </a:solidFill>
            <a:prstDash val="lgDash"/>
          </a:ln>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Students of the Month</a:t>
            </a:r>
            <a:endParaRPr lang="en-US" dirty="0">
              <a:latin typeface="Arial Black" panose="020B0A04020102020204" pitchFamily="34" charset="0"/>
            </a:endParaRPr>
          </a:p>
          <a:p>
            <a:endParaRPr lang="en-US" dirty="0">
              <a:latin typeface="Arial Black" panose="020B0A04020102020204" pitchFamily="34" charset="0"/>
            </a:endParaRPr>
          </a:p>
          <a:p>
            <a:r>
              <a:rPr lang="en-US" dirty="0" err="1">
                <a:cs typeface="Arial"/>
              </a:rPr>
              <a:t>Buenviaje-Duddy</a:t>
            </a:r>
            <a:r>
              <a:rPr lang="en-US" dirty="0">
                <a:cs typeface="Arial"/>
              </a:rPr>
              <a:t>- </a:t>
            </a:r>
            <a:r>
              <a:rPr lang="en-US" dirty="0" err="1">
                <a:cs typeface="Arial"/>
              </a:rPr>
              <a:t>Az'hera</a:t>
            </a:r>
            <a:r>
              <a:rPr lang="en-US" dirty="0">
                <a:cs typeface="Arial"/>
              </a:rPr>
              <a:t> Davis</a:t>
            </a:r>
          </a:p>
          <a:p>
            <a:endParaRPr lang="en-US" dirty="0">
              <a:cs typeface="Arial" panose="020B0604020202020204" pitchFamily="34" charset="0"/>
            </a:endParaRPr>
          </a:p>
          <a:p>
            <a:r>
              <a:rPr lang="en-US" dirty="0">
                <a:cs typeface="Arial"/>
              </a:rPr>
              <a:t>Johnson- </a:t>
            </a:r>
            <a:r>
              <a:rPr lang="en-US" dirty="0" err="1">
                <a:cs typeface="Arial"/>
              </a:rPr>
              <a:t>Ja'Kyla</a:t>
            </a:r>
            <a:r>
              <a:rPr lang="en-US" dirty="0">
                <a:cs typeface="Arial"/>
              </a:rPr>
              <a:t> Mendoza</a:t>
            </a:r>
          </a:p>
          <a:p>
            <a:endParaRPr lang="en-US" dirty="0">
              <a:cs typeface="Arial"/>
            </a:endParaRPr>
          </a:p>
          <a:p>
            <a:r>
              <a:rPr lang="en-US" dirty="0">
                <a:cs typeface="Arial"/>
              </a:rPr>
              <a:t>Chandler- </a:t>
            </a:r>
            <a:r>
              <a:rPr lang="en-US" dirty="0" err="1">
                <a:cs typeface="Arial"/>
              </a:rPr>
              <a:t>Zyquan</a:t>
            </a:r>
            <a:r>
              <a:rPr lang="en-US" dirty="0">
                <a:cs typeface="Arial"/>
              </a:rPr>
              <a:t> Daniels </a:t>
            </a:r>
            <a:endParaRPr lang="en-US" dirty="0">
              <a:cs typeface="Arial" panose="020B0604020202020204" pitchFamily="34" charset="0"/>
            </a:endParaRPr>
          </a:p>
          <a:p>
            <a:endParaRPr lang="en-US" dirty="0">
              <a:cs typeface="Arial" panose="020B0604020202020204" pitchFamily="34" charset="0"/>
            </a:endParaRPr>
          </a:p>
          <a:p>
            <a:r>
              <a:rPr lang="en-US" dirty="0" err="1">
                <a:cs typeface="Arial"/>
              </a:rPr>
              <a:t>McCaleb</a:t>
            </a:r>
            <a:r>
              <a:rPr lang="en-US" dirty="0">
                <a:cs typeface="Arial"/>
              </a:rPr>
              <a:t>- </a:t>
            </a:r>
            <a:r>
              <a:rPr lang="en-US" dirty="0" err="1">
                <a:cs typeface="Arial"/>
              </a:rPr>
              <a:t>Caden</a:t>
            </a:r>
            <a:r>
              <a:rPr lang="en-US" dirty="0">
                <a:cs typeface="Arial"/>
              </a:rPr>
              <a:t> </a:t>
            </a:r>
            <a:r>
              <a:rPr lang="en-US" dirty="0" smtClean="0">
                <a:cs typeface="Arial"/>
              </a:rPr>
              <a:t>Williams</a:t>
            </a:r>
            <a:endParaRPr lang="en-US" b="1" dirty="0">
              <a:cs typeface="Arial" panose="020B0604020202020204" pitchFamily="34" charset="0"/>
            </a:endParaRPr>
          </a:p>
          <a:p>
            <a:endParaRPr lang="en-US" b="1" dirty="0">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r>
              <a:rPr lang="en-US" dirty="0">
                <a:latin typeface="Arial Black" panose="020B0A04020102020204" pitchFamily="34" charset="0"/>
              </a:rPr>
              <a:t/>
            </a:r>
            <a:br>
              <a:rPr lang="en-US" dirty="0">
                <a:latin typeface="Arial Black" panose="020B0A04020102020204" pitchFamily="34" charset="0"/>
              </a:rPr>
            </a:br>
            <a:endParaRPr lang="en-US" dirty="0">
              <a:latin typeface="Arial Black" panose="020B0A04020102020204" pitchFamily="34" charset="0"/>
            </a:endParaRPr>
          </a:p>
        </p:txBody>
      </p:sp>
      <p:sp>
        <p:nvSpPr>
          <p:cNvPr id="10" name="TextBox 9"/>
          <p:cNvSpPr txBox="1"/>
          <p:nvPr/>
        </p:nvSpPr>
        <p:spPr>
          <a:xfrm>
            <a:off x="3920382" y="3265391"/>
            <a:ext cx="3003905" cy="6186309"/>
          </a:xfrm>
          <a:prstGeom prst="rect">
            <a:avLst/>
          </a:prstGeom>
          <a:noFill/>
          <a:ln>
            <a:solidFill>
              <a:schemeClr val="tx1"/>
            </a:solidFill>
            <a:prstDash val="lgDash"/>
          </a:ln>
        </p:spPr>
        <p:txBody>
          <a:bodyPr wrap="square" lIns="91440" tIns="45720" rIns="91440" bIns="45720" rtlCol="0" anchor="t">
            <a:spAutoFit/>
          </a:bodyPr>
          <a:lstStyle/>
          <a:p>
            <a:r>
              <a:rPr lang="en-US" b="1" dirty="0">
                <a:latin typeface="Arial"/>
                <a:cs typeface="Arial"/>
              </a:rPr>
              <a:t>What are we </a:t>
            </a:r>
          </a:p>
          <a:p>
            <a:r>
              <a:rPr lang="en-US" b="1" dirty="0">
                <a:latin typeface="Arial"/>
                <a:cs typeface="Arial"/>
              </a:rPr>
              <a:t>learning?</a:t>
            </a:r>
            <a:endParaRPr lang="en-US" dirty="0">
              <a:latin typeface="Arial"/>
              <a:cs typeface="Arial"/>
            </a:endParaRPr>
          </a:p>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r>
              <a:rPr lang="en-US" b="1" dirty="0"/>
              <a:t>Science</a:t>
            </a:r>
            <a:r>
              <a:rPr lang="en-US" dirty="0"/>
              <a:t>: Newton's Laws of Motion</a:t>
            </a:r>
            <a:endParaRPr lang="en-US" dirty="0">
              <a:cs typeface="Calibri"/>
            </a:endParaRPr>
          </a:p>
          <a:p>
            <a:r>
              <a:rPr lang="en-US" dirty="0"/>
              <a:t/>
            </a:r>
            <a:br>
              <a:rPr lang="en-US" dirty="0"/>
            </a:br>
            <a:r>
              <a:rPr lang="en-US" b="1" dirty="0"/>
              <a:t>History</a:t>
            </a:r>
            <a:r>
              <a:rPr lang="en-US" dirty="0"/>
              <a:t>: Black History</a:t>
            </a:r>
          </a:p>
          <a:p>
            <a:endParaRPr lang="en-US" dirty="0">
              <a:cs typeface="Calibri" panose="020F0502020204030204"/>
            </a:endParaRPr>
          </a:p>
          <a:p>
            <a:r>
              <a:rPr lang="en-US" b="1" dirty="0"/>
              <a:t>Math</a:t>
            </a:r>
            <a:r>
              <a:rPr lang="en-US" dirty="0"/>
              <a:t>: Systems of Equations</a:t>
            </a:r>
            <a:endParaRPr lang="en-US" dirty="0">
              <a:cs typeface="Calibri"/>
            </a:endParaRPr>
          </a:p>
          <a:p>
            <a:r>
              <a:rPr lang="en-US" dirty="0"/>
              <a:t/>
            </a:r>
            <a:br>
              <a:rPr lang="en-US" dirty="0"/>
            </a:br>
            <a:r>
              <a:rPr lang="en-US" b="1" dirty="0"/>
              <a:t>Intensive reading</a:t>
            </a:r>
            <a:r>
              <a:rPr lang="en-US" dirty="0"/>
              <a:t>: </a:t>
            </a:r>
            <a:r>
              <a:rPr lang="en-US" dirty="0">
                <a:ea typeface="+mn-lt"/>
                <a:cs typeface="+mn-lt"/>
              </a:rPr>
              <a:t>FSA Prep and Black History Literature</a:t>
            </a:r>
          </a:p>
          <a:p>
            <a:endParaRPr lang="en-US" dirty="0">
              <a:ea typeface="+mn-lt"/>
              <a:cs typeface="+mn-lt"/>
            </a:endParaRPr>
          </a:p>
          <a:p>
            <a:r>
              <a:rPr lang="en-US" b="1" dirty="0" smtClean="0"/>
              <a:t>ELA</a:t>
            </a:r>
            <a:r>
              <a:rPr lang="en-US" dirty="0"/>
              <a:t>: Poetry and Black History </a:t>
            </a:r>
            <a:r>
              <a:rPr lang="en-US" dirty="0" smtClean="0"/>
              <a:t>Literature</a:t>
            </a: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p:txBody>
      </p:sp>
      <p:pic>
        <p:nvPicPr>
          <p:cNvPr id="11" name="Picture 10">
            <a:extLst>
              <a:ext uri="{FF2B5EF4-FFF2-40B4-BE49-F238E27FC236}">
                <a16:creationId xmlns:a16="http://schemas.microsoft.com/office/drawing/2014/main" id="{18F28363-9326-9F45-8B93-2B1B29361B2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4974" y="634896"/>
            <a:ext cx="5957958" cy="2530335"/>
          </a:xfrm>
          <a:prstGeom prst="rect">
            <a:avLst/>
          </a:prstGeom>
        </p:spPr>
      </p:pic>
      <p:pic>
        <p:nvPicPr>
          <p:cNvPr id="12" name="Picture 11">
            <a:extLst>
              <a:ext uri="{FF2B5EF4-FFF2-40B4-BE49-F238E27FC236}">
                <a16:creationId xmlns:a16="http://schemas.microsoft.com/office/drawing/2014/main" id="{733B0F8A-8C89-6D4E-A736-88DB164202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pic>
        <p:nvPicPr>
          <p:cNvPr id="2" name="Picture 2" descr="A close up of a sign&#10;&#10;Description automatically generated">
            <a:extLst>
              <a:ext uri="{FF2B5EF4-FFF2-40B4-BE49-F238E27FC236}">
                <a16:creationId xmlns:a16="http://schemas.microsoft.com/office/drawing/2014/main" id="{EBF40FC1-4027-4CC0-BABD-B544B4AA49E4}"/>
              </a:ext>
            </a:extLst>
          </p:cNvPr>
          <p:cNvPicPr>
            <a:picLocks noChangeAspect="1"/>
          </p:cNvPicPr>
          <p:nvPr/>
        </p:nvPicPr>
        <p:blipFill>
          <a:blip r:embed="rId7"/>
          <a:stretch>
            <a:fillRect/>
          </a:stretch>
        </p:blipFill>
        <p:spPr>
          <a:xfrm>
            <a:off x="5889939" y="3248917"/>
            <a:ext cx="1035426" cy="1335911"/>
          </a:xfrm>
          <a:prstGeom prst="rect">
            <a:avLst/>
          </a:prstGeom>
        </p:spPr>
      </p:pic>
    </p:spTree>
    <p:extLst>
      <p:ext uri="{BB962C8B-B14F-4D97-AF65-F5344CB8AC3E}">
        <p14:creationId xmlns:p14="http://schemas.microsoft.com/office/powerpoint/2010/main" val="2782333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7772400" cy="10058400"/>
          </a:xfrm>
        </p:spPr>
      </p:pic>
      <p:sp>
        <p:nvSpPr>
          <p:cNvPr id="7" name="Rectangle 6"/>
          <p:cNvSpPr/>
          <p:nvPr/>
        </p:nvSpPr>
        <p:spPr>
          <a:xfrm>
            <a:off x="1257302" y="2248865"/>
            <a:ext cx="5541712" cy="369332"/>
          </a:xfrm>
          <a:prstGeom prst="rect">
            <a:avLst/>
          </a:prstGeom>
        </p:spPr>
        <p:txBody>
          <a:bodyPr wrap="square">
            <a:spAutoFit/>
          </a:bodyPr>
          <a:lstStyle/>
          <a:p>
            <a:pPr algn="ctr"/>
            <a:endParaRPr lang="en-US" dirty="0"/>
          </a:p>
        </p:txBody>
      </p:sp>
      <p:sp>
        <p:nvSpPr>
          <p:cNvPr id="3" name="TextBox 2"/>
          <p:cNvSpPr txBox="1"/>
          <p:nvPr/>
        </p:nvSpPr>
        <p:spPr>
          <a:xfrm>
            <a:off x="973389" y="2232309"/>
            <a:ext cx="5898977" cy="5897192"/>
          </a:xfrm>
          <a:prstGeom prst="rect">
            <a:avLst/>
          </a:prstGeom>
          <a:noFill/>
        </p:spPr>
        <p:txBody>
          <a:bodyPr wrap="square" lIns="91440" tIns="45720" rIns="91440" bIns="45720" rtlCol="0" anchor="t">
            <a:spAutoFit/>
          </a:bodyPr>
          <a:lstStyle/>
          <a:p>
            <a:pPr indent="456565" algn="ctr">
              <a:lnSpc>
                <a:spcPct val="107000"/>
              </a:lnSpc>
              <a:spcAft>
                <a:spcPts val="800"/>
              </a:spcAft>
            </a:pPr>
            <a:r>
              <a:rPr lang="en-US" b="1" dirty="0">
                <a:latin typeface="Arial" panose="020B0604020202020204" pitchFamily="34" charset="0"/>
                <a:cs typeface="Arial" panose="020B0604020202020204" pitchFamily="34" charset="0"/>
              </a:rPr>
              <a:t>Elementary </a:t>
            </a:r>
            <a:r>
              <a:rPr lang="en-US" b="1" dirty="0">
                <a:latin typeface="Arial" panose="020B0604020202020204" pitchFamily="34" charset="0"/>
                <a:ea typeface="Calibri" panose="020F0502020204030204" pitchFamily="34" charset="0"/>
                <a:cs typeface="Arial" panose="020B0604020202020204" pitchFamily="34" charset="0"/>
              </a:rPr>
              <a:t>PE Teacher:</a:t>
            </a:r>
            <a:endParaRPr lang="en-US" dirty="0"/>
          </a:p>
          <a:p>
            <a:pPr algn="ctr">
              <a:spcAft>
                <a:spcPts val="800"/>
              </a:spcAft>
            </a:pPr>
            <a:r>
              <a:rPr lang="en-US" b="1"/>
              <a:t>Coach McFarland: </a:t>
            </a:r>
            <a:r>
              <a:rPr lang="en-US"/>
              <a:t>Volleyball</a:t>
            </a:r>
            <a:endParaRPr lang="en-US" dirty="0">
              <a:latin typeface="Calibri" panose="020F0502020204030204"/>
              <a:cs typeface="Calibri"/>
            </a:endParaRPr>
          </a:p>
          <a:p>
            <a:pPr algn="ctr">
              <a:spcAft>
                <a:spcPts val="800"/>
              </a:spcAft>
            </a:pPr>
            <a:r>
              <a:rPr lang="en-US">
                <a:cs typeface="Calibri"/>
              </a:rPr>
              <a:t>Richard Canpanelli</a:t>
            </a:r>
            <a:endParaRPr lang="en-US" dirty="0"/>
          </a:p>
          <a:p>
            <a:pPr algn="ctr" fontAlgn="base"/>
            <a:r>
              <a:rPr lang="en-US" b="1" dirty="0"/>
              <a:t>Coach Torres: </a:t>
            </a:r>
            <a:r>
              <a:rPr lang="en-US"/>
              <a:t>Volleyball</a:t>
            </a:r>
            <a:endParaRPr lang="en-US" dirty="0">
              <a:cs typeface="Calibri"/>
            </a:endParaRPr>
          </a:p>
          <a:p>
            <a:pPr algn="ctr"/>
            <a:r>
              <a:rPr lang="en-US">
                <a:latin typeface="Calibri" panose="020F0502020204030204"/>
                <a:ea typeface="Calibri" panose="020F0502020204030204" pitchFamily="34" charset="0"/>
                <a:cs typeface="Calibri"/>
              </a:rPr>
              <a:t>Lillyen Stahl</a:t>
            </a:r>
            <a:endParaRPr lang="en-US" dirty="0">
              <a:latin typeface="Calibri" panose="020F0502020204030204"/>
              <a:ea typeface="Calibri" panose="020F0502020204030204" pitchFamily="34" charset="0"/>
              <a:cs typeface="Calibri"/>
            </a:endParaRPr>
          </a:p>
          <a:p>
            <a:pPr algn="ctr"/>
            <a:endParaRPr lang="en-US" dirty="0">
              <a:latin typeface="Calibri" panose="020F0502020204030204"/>
              <a:ea typeface="Calibri" panose="020F0502020204030204" pitchFamily="34" charset="0"/>
              <a:cs typeface="Calibri"/>
            </a:endParaRPr>
          </a:p>
          <a:p>
            <a:pPr indent="456565" algn="ctr">
              <a:lnSpc>
                <a:spcPct val="107000"/>
              </a:lnSpc>
              <a:spcAft>
                <a:spcPts val="800"/>
              </a:spcAft>
            </a:pPr>
            <a:r>
              <a:rPr lang="en-US" b="1" dirty="0">
                <a:latin typeface="Arial" panose="020B0604020202020204" pitchFamily="34" charset="0"/>
                <a:ea typeface="Calibri" panose="020F0502020204030204" pitchFamily="34" charset="0"/>
                <a:cs typeface="Arial" panose="020B0604020202020204" pitchFamily="34" charset="0"/>
              </a:rPr>
              <a:t>Middle PE Teacher: </a:t>
            </a:r>
          </a:p>
          <a:p>
            <a:pPr indent="456565" algn="ctr">
              <a:lnSpc>
                <a:spcPct val="107000"/>
              </a:lnSpc>
              <a:spcAft>
                <a:spcPts val="800"/>
              </a:spcAft>
            </a:pPr>
            <a:r>
              <a:rPr lang="en-US" b="1" dirty="0">
                <a:latin typeface="Arial"/>
                <a:ea typeface="Calibri" panose="020F0502020204030204" pitchFamily="34" charset="0"/>
                <a:cs typeface="Arial"/>
              </a:rPr>
              <a:t>Coach Lebrun</a:t>
            </a:r>
            <a:r>
              <a:rPr lang="en-US" dirty="0">
                <a:latin typeface="Arial"/>
                <a:ea typeface="Calibri" panose="020F0502020204030204" pitchFamily="34" charset="0"/>
                <a:cs typeface="Arial"/>
              </a:rPr>
              <a:t>: Soccer </a:t>
            </a:r>
            <a:endParaRPr lang="en-US" dirty="0">
              <a:latin typeface="Arial"/>
              <a:cs typeface="Arial"/>
            </a:endParaRPr>
          </a:p>
          <a:p>
            <a:pPr indent="456565" algn="ctr">
              <a:lnSpc>
                <a:spcPct val="107000"/>
              </a:lnSpc>
              <a:spcAft>
                <a:spcPts val="800"/>
              </a:spcAft>
            </a:pPr>
            <a:r>
              <a:rPr lang="en-US" dirty="0">
                <a:latin typeface="Arial"/>
                <a:cs typeface="Arial"/>
              </a:rPr>
              <a:t>Encarnacion Feliz</a:t>
            </a:r>
          </a:p>
          <a:p>
            <a:pPr indent="456565" algn="ctr">
              <a:lnSpc>
                <a:spcPct val="107000"/>
              </a:lnSpc>
              <a:spcAft>
                <a:spcPts val="800"/>
              </a:spcAft>
            </a:pPr>
            <a:endParaRPr lang="en-US" dirty="0">
              <a:latin typeface="Arial"/>
              <a:cs typeface="Arial"/>
            </a:endParaRPr>
          </a:p>
          <a:p>
            <a:pPr algn="ctr">
              <a:spcAft>
                <a:spcPts val="800"/>
              </a:spcAft>
            </a:pPr>
            <a:r>
              <a:rPr lang="en-US" b="1" dirty="0">
                <a:latin typeface="Arial"/>
                <a:cs typeface="Arial"/>
              </a:rPr>
              <a:t>Coach Hernandez</a:t>
            </a:r>
            <a:r>
              <a:rPr lang="en-US" dirty="0">
                <a:latin typeface="Arial"/>
                <a:cs typeface="Arial"/>
              </a:rPr>
              <a:t>: </a:t>
            </a:r>
            <a:r>
              <a:rPr lang="en-US">
                <a:latin typeface="Arial"/>
                <a:cs typeface="Arial"/>
              </a:rPr>
              <a:t>Track and Field</a:t>
            </a:r>
          </a:p>
          <a:p>
            <a:pPr algn="ctr">
              <a:spcAft>
                <a:spcPts val="800"/>
              </a:spcAft>
            </a:pPr>
            <a:r>
              <a:rPr lang="en-US">
                <a:latin typeface="Arial"/>
                <a:cs typeface="Arial"/>
              </a:rPr>
              <a:t>Jeslyn Perez</a:t>
            </a:r>
            <a:endParaRPr lang="en-US" dirty="0">
              <a:latin typeface="Arial"/>
              <a:cs typeface="Arial"/>
            </a:endParaRPr>
          </a:p>
          <a:p>
            <a:pPr algn="ctr">
              <a:spcAft>
                <a:spcPts val="800"/>
              </a:spcAft>
            </a:pPr>
            <a:endParaRPr lang="en-US" dirty="0">
              <a:latin typeface="Arial"/>
              <a:cs typeface="Arial"/>
            </a:endParaRPr>
          </a:p>
          <a:p>
            <a:pPr indent="456565" algn="ctr">
              <a:lnSpc>
                <a:spcPct val="107000"/>
              </a:lnSpc>
              <a:spcAft>
                <a:spcPts val="800"/>
              </a:spcAft>
            </a:pPr>
            <a:r>
              <a:rPr lang="en-US" b="1" dirty="0">
                <a:latin typeface="Arial"/>
                <a:cs typeface="Arial"/>
              </a:rPr>
              <a:t>Coach Stallworth</a:t>
            </a:r>
            <a:r>
              <a:rPr lang="en-US" dirty="0">
                <a:latin typeface="Arial"/>
                <a:cs typeface="Arial"/>
              </a:rPr>
              <a:t>: </a:t>
            </a:r>
            <a:r>
              <a:rPr lang="en-US">
                <a:ea typeface="+mn-lt"/>
                <a:cs typeface="+mn-lt"/>
              </a:rPr>
              <a:t>Mechanical Principles in Soccer</a:t>
            </a:r>
            <a:endParaRPr lang="en-US" dirty="0">
              <a:latin typeface="Arial"/>
              <a:cs typeface="Arial"/>
            </a:endParaRPr>
          </a:p>
          <a:p>
            <a:pPr indent="456565" algn="ctr">
              <a:lnSpc>
                <a:spcPct val="107000"/>
              </a:lnSpc>
              <a:spcAft>
                <a:spcPts val="800"/>
              </a:spcAft>
            </a:pPr>
            <a:r>
              <a:rPr lang="en-US">
                <a:cs typeface="Calibri"/>
              </a:rPr>
              <a:t>Megane Chavannes</a:t>
            </a:r>
            <a:endParaRPr lang="en-US" dirty="0">
              <a:cs typeface="Calibri"/>
            </a:endParaRPr>
          </a:p>
          <a:p>
            <a:pPr indent="456565" algn="ctr">
              <a:lnSpc>
                <a:spcPct val="107000"/>
              </a:lnSpc>
              <a:spcAft>
                <a:spcPts val="800"/>
              </a:spcAft>
            </a:pPr>
            <a:endParaRPr lang="en-US" dirty="0">
              <a:cs typeface="Calibri"/>
            </a:endParaRPr>
          </a:p>
        </p:txBody>
      </p:sp>
      <p:pic>
        <p:nvPicPr>
          <p:cNvPr id="11" name="Picture 10">
            <a:extLst>
              <a:ext uri="{FF2B5EF4-FFF2-40B4-BE49-F238E27FC236}">
                <a16:creationId xmlns:a16="http://schemas.microsoft.com/office/drawing/2014/main" id="{5BE16EDF-5B61-F346-B3B4-136AF0E57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9460" y="607527"/>
            <a:ext cx="3643843" cy="1552774"/>
          </a:xfrm>
          <a:prstGeom prst="rect">
            <a:avLst/>
          </a:prstGeom>
        </p:spPr>
      </p:pic>
      <p:pic>
        <p:nvPicPr>
          <p:cNvPr id="14" name="Picture 13">
            <a:extLst>
              <a:ext uri="{FF2B5EF4-FFF2-40B4-BE49-F238E27FC236}">
                <a16:creationId xmlns:a16="http://schemas.microsoft.com/office/drawing/2014/main" id="{B1D0EBCF-323E-214F-A067-D276A79BEA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5839" y="1507598"/>
            <a:ext cx="530970" cy="584664"/>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5B7C4E7D-627D-4195-A85B-66D0E8EFA9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0373" y="7810703"/>
            <a:ext cx="4466721" cy="1575087"/>
          </a:xfrm>
          <a:prstGeom prst="rect">
            <a:avLst/>
          </a:prstGeom>
        </p:spPr>
      </p:pic>
      <p:pic>
        <p:nvPicPr>
          <p:cNvPr id="5" name="Picture 5" descr="A close up of a sign&#10;&#10;Description automatically generated">
            <a:extLst>
              <a:ext uri="{FF2B5EF4-FFF2-40B4-BE49-F238E27FC236}">
                <a16:creationId xmlns:a16="http://schemas.microsoft.com/office/drawing/2014/main" id="{9B3334D7-0631-4A43-B476-D937C386CB3C}"/>
              </a:ext>
            </a:extLst>
          </p:cNvPr>
          <p:cNvPicPr>
            <a:picLocks noChangeAspect="1"/>
          </p:cNvPicPr>
          <p:nvPr/>
        </p:nvPicPr>
        <p:blipFill>
          <a:blip r:embed="rId6"/>
          <a:stretch>
            <a:fillRect/>
          </a:stretch>
        </p:blipFill>
        <p:spPr>
          <a:xfrm>
            <a:off x="859499" y="7877467"/>
            <a:ext cx="1219981" cy="1573138"/>
          </a:xfrm>
          <a:prstGeom prst="rect">
            <a:avLst/>
          </a:prstGeom>
        </p:spPr>
      </p:pic>
    </p:spTree>
    <p:extLst>
      <p:ext uri="{BB962C8B-B14F-4D97-AF65-F5344CB8AC3E}">
        <p14:creationId xmlns:p14="http://schemas.microsoft.com/office/powerpoint/2010/main" val="479899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F5B32-7A8B-4911-AB19-2A11772513B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2FF18A0-564A-4AD2-97F8-8F005A2E3624}"/>
              </a:ext>
            </a:extLst>
          </p:cNvPr>
          <p:cNvPicPr>
            <a:picLocks noGrp="1" noChangeAspect="1"/>
          </p:cNvPicPr>
          <p:nvPr>
            <p:ph idx="1"/>
          </p:nvPr>
        </p:nvPicPr>
        <p:blipFill>
          <a:blip r:embed="rId2"/>
          <a:stretch>
            <a:fillRect/>
          </a:stretch>
        </p:blipFill>
        <p:spPr>
          <a:xfrm>
            <a:off x="0" y="-2"/>
            <a:ext cx="7772400" cy="10058402"/>
          </a:xfrm>
          <a:prstGeom prst="rect">
            <a:avLst/>
          </a:prstGeom>
        </p:spPr>
      </p:pic>
      <p:pic>
        <p:nvPicPr>
          <p:cNvPr id="5" name="Picture 4">
            <a:extLst>
              <a:ext uri="{FF2B5EF4-FFF2-40B4-BE49-F238E27FC236}">
                <a16:creationId xmlns:a16="http://schemas.microsoft.com/office/drawing/2014/main" id="{850C7AF2-A2B5-4CAE-8118-99AF5E3D6D62}"/>
              </a:ext>
            </a:extLst>
          </p:cNvPr>
          <p:cNvPicPr>
            <a:picLocks noChangeAspect="1"/>
          </p:cNvPicPr>
          <p:nvPr/>
        </p:nvPicPr>
        <p:blipFill>
          <a:blip r:embed="rId3"/>
          <a:stretch>
            <a:fillRect/>
          </a:stretch>
        </p:blipFill>
        <p:spPr>
          <a:xfrm>
            <a:off x="1932262" y="1142539"/>
            <a:ext cx="3907875" cy="1664352"/>
          </a:xfrm>
          <a:prstGeom prst="rect">
            <a:avLst/>
          </a:prstGeom>
        </p:spPr>
      </p:pic>
      <p:pic>
        <p:nvPicPr>
          <p:cNvPr id="6" name="Picture 5">
            <a:extLst>
              <a:ext uri="{FF2B5EF4-FFF2-40B4-BE49-F238E27FC236}">
                <a16:creationId xmlns:a16="http://schemas.microsoft.com/office/drawing/2014/main" id="{5BDA1970-5B33-4656-853F-0D9F225CCA5B}"/>
              </a:ext>
            </a:extLst>
          </p:cNvPr>
          <p:cNvPicPr>
            <a:picLocks noChangeAspect="1"/>
          </p:cNvPicPr>
          <p:nvPr/>
        </p:nvPicPr>
        <p:blipFill>
          <a:blip r:embed="rId4"/>
          <a:stretch>
            <a:fillRect/>
          </a:stretch>
        </p:blipFill>
        <p:spPr>
          <a:xfrm>
            <a:off x="5324002" y="2237365"/>
            <a:ext cx="516135" cy="569529"/>
          </a:xfrm>
          <a:prstGeom prst="rect">
            <a:avLst/>
          </a:prstGeom>
        </p:spPr>
      </p:pic>
      <p:sp>
        <p:nvSpPr>
          <p:cNvPr id="7" name="Rectangle 6">
            <a:extLst>
              <a:ext uri="{FF2B5EF4-FFF2-40B4-BE49-F238E27FC236}">
                <a16:creationId xmlns:a16="http://schemas.microsoft.com/office/drawing/2014/main" id="{E3233988-8600-456A-A9F5-886A3402FBBB}"/>
              </a:ext>
            </a:extLst>
          </p:cNvPr>
          <p:cNvSpPr/>
          <p:nvPr/>
        </p:nvSpPr>
        <p:spPr>
          <a:xfrm>
            <a:off x="775984" y="6814425"/>
            <a:ext cx="6011694" cy="3200876"/>
          </a:xfrm>
          <a:prstGeom prst="rect">
            <a:avLst/>
          </a:prstGeom>
        </p:spPr>
        <p:txBody>
          <a:bodyPr wrap="square" lIns="91440" tIns="45720" rIns="91440" bIns="45720" anchor="t">
            <a:spAutoFit/>
          </a:bodyPr>
          <a:lstStyle/>
          <a:p>
            <a:pPr lvl="0" algn="ctr"/>
            <a:r>
              <a:rPr lang="en-US" sz="1600" b="1" dirty="0">
                <a:solidFill>
                  <a:srgbClr val="212121"/>
                </a:solidFill>
                <a:latin typeface="Arial" panose="020B0604020202020204" pitchFamily="34" charset="0"/>
                <a:cs typeface="Arial" panose="020B0604020202020204" pitchFamily="34" charset="0"/>
              </a:rPr>
              <a:t>Spanish Middle School Teachers:</a:t>
            </a:r>
          </a:p>
          <a:p>
            <a:pPr lvl="0" algn="ctr"/>
            <a:endParaRPr lang="en-US" sz="1400" b="1" dirty="0">
              <a:solidFill>
                <a:srgbClr val="212121"/>
              </a:solidFill>
              <a:latin typeface="Arial" panose="020B0604020202020204" pitchFamily="34" charset="0"/>
              <a:cs typeface="Arial" panose="020B0604020202020204" pitchFamily="34" charset="0"/>
            </a:endParaRPr>
          </a:p>
          <a:p>
            <a:pPr algn="ctr"/>
            <a:r>
              <a:rPr lang="en-US" sz="1400" b="1" dirty="0">
                <a:solidFill>
                  <a:srgbClr val="212121"/>
                </a:solidFill>
                <a:latin typeface="Arial"/>
                <a:cs typeface="Arial"/>
              </a:rPr>
              <a:t>Cuellar</a:t>
            </a:r>
            <a:r>
              <a:rPr lang="en-US" sz="1400" dirty="0">
                <a:solidFill>
                  <a:srgbClr val="212121"/>
                </a:solidFill>
                <a:latin typeface="Arial"/>
                <a:cs typeface="Arial"/>
              </a:rPr>
              <a:t> – </a:t>
            </a:r>
            <a:r>
              <a:rPr lang="en-US" sz="1400" dirty="0" err="1">
                <a:ea typeface="+mn-lt"/>
                <a:cs typeface="+mn-lt"/>
              </a:rPr>
              <a:t>Jadried</a:t>
            </a:r>
            <a:r>
              <a:rPr lang="en-US" sz="1400" dirty="0">
                <a:ea typeface="+mn-lt"/>
                <a:cs typeface="+mn-lt"/>
              </a:rPr>
              <a:t> Perez</a:t>
            </a:r>
            <a:endParaRPr lang="en-US" dirty="0">
              <a:ea typeface="+mn-lt"/>
              <a:cs typeface="+mn-lt"/>
            </a:endParaRPr>
          </a:p>
          <a:p>
            <a:pPr algn="ctr"/>
            <a:r>
              <a:rPr lang="en-US" sz="1400" dirty="0">
                <a:ea typeface="+mn-lt"/>
                <a:cs typeface="+mn-lt"/>
              </a:rPr>
              <a:t>Grammar Structure (verbs, articles, prepositions and adjectives; The City addresses its description</a:t>
            </a:r>
            <a:endParaRPr lang="en-US" dirty="0"/>
          </a:p>
          <a:p>
            <a:pPr algn="ctr"/>
            <a:endParaRPr lang="en-US" sz="1400" dirty="0">
              <a:solidFill>
                <a:srgbClr val="212121"/>
              </a:solidFill>
              <a:latin typeface="Arial"/>
              <a:ea typeface="+mn-lt"/>
              <a:cs typeface="Arial"/>
            </a:endParaRPr>
          </a:p>
          <a:p>
            <a:pPr algn="ctr"/>
            <a:r>
              <a:rPr lang="en-US" sz="1400" b="1" dirty="0">
                <a:solidFill>
                  <a:srgbClr val="212121"/>
                </a:solidFill>
                <a:latin typeface="Arial"/>
                <a:cs typeface="Arial"/>
              </a:rPr>
              <a:t>Roque</a:t>
            </a:r>
            <a:r>
              <a:rPr lang="en-US" sz="1400" dirty="0">
                <a:solidFill>
                  <a:srgbClr val="212121"/>
                </a:solidFill>
                <a:latin typeface="Arial"/>
                <a:cs typeface="Arial"/>
              </a:rPr>
              <a:t> – </a:t>
            </a:r>
            <a:r>
              <a:rPr lang="en-US" sz="1400">
                <a:solidFill>
                  <a:srgbClr val="212121"/>
                </a:solidFill>
                <a:latin typeface="Arial"/>
                <a:cs typeface="Arial"/>
              </a:rPr>
              <a:t>Daily Routines and demonstrative </a:t>
            </a:r>
            <a:endParaRPr lang="en-US" sz="1400" dirty="0">
              <a:solidFill>
                <a:srgbClr val="000000"/>
              </a:solidFill>
              <a:latin typeface="Calibri"/>
              <a:cs typeface="Calibri"/>
            </a:endParaRPr>
          </a:p>
          <a:p>
            <a:pPr algn="ctr"/>
            <a:r>
              <a:rPr lang="en-US" sz="1400">
                <a:solidFill>
                  <a:srgbClr val="212121"/>
                </a:solidFill>
                <a:latin typeface="Arial"/>
                <a:cs typeface="Arial"/>
              </a:rPr>
              <a:t>adjectives</a:t>
            </a:r>
            <a:endParaRPr lang="en-US" sz="1400">
              <a:solidFill>
                <a:srgbClr val="000000"/>
              </a:solidFill>
              <a:latin typeface="Calibri"/>
              <a:cs typeface="Calibri"/>
            </a:endParaRPr>
          </a:p>
          <a:p>
            <a:pPr algn="ctr"/>
            <a:r>
              <a:rPr lang="en-US" sz="1400">
                <a:solidFill>
                  <a:srgbClr val="212121"/>
                </a:solidFill>
                <a:latin typeface="Arial"/>
                <a:cs typeface="Arial"/>
              </a:rPr>
              <a:t>Jeffrey Presley</a:t>
            </a:r>
            <a:endParaRPr lang="en-US" sz="1400" dirty="0">
              <a:solidFill>
                <a:srgbClr val="212121"/>
              </a:solidFill>
              <a:latin typeface="Arial"/>
              <a:cs typeface="Arial"/>
            </a:endParaRPr>
          </a:p>
          <a:p>
            <a:pPr algn="ctr"/>
            <a:endParaRPr lang="en-US" sz="1400" dirty="0">
              <a:solidFill>
                <a:srgbClr val="212121"/>
              </a:solidFill>
              <a:latin typeface="Arial"/>
              <a:cs typeface="Arial"/>
            </a:endParaRPr>
          </a:p>
          <a:p>
            <a:pPr algn="ctr"/>
            <a:r>
              <a:rPr lang="en-US" sz="1400" b="1">
                <a:solidFill>
                  <a:srgbClr val="212121"/>
                </a:solidFill>
                <a:cs typeface="Arial"/>
              </a:rPr>
              <a:t>Rodriguez-</a:t>
            </a:r>
            <a:r>
              <a:rPr lang="en-US" sz="1400" dirty="0">
                <a:solidFill>
                  <a:srgbClr val="212121"/>
                </a:solidFill>
                <a:cs typeface="Arial"/>
              </a:rPr>
              <a:t> </a:t>
            </a:r>
            <a:r>
              <a:rPr lang="en-US" sz="1400">
                <a:ea typeface="+mn-lt"/>
                <a:cs typeface="+mn-lt"/>
              </a:rPr>
              <a:t>Grammar</a:t>
            </a:r>
            <a:endParaRPr lang="en-US" sz="1400" dirty="0">
              <a:solidFill>
                <a:srgbClr val="212121"/>
              </a:solidFill>
              <a:cs typeface="Arial" panose="020B0604020202020204" pitchFamily="34" charset="0"/>
            </a:endParaRPr>
          </a:p>
          <a:p>
            <a:pPr algn="ctr"/>
            <a:r>
              <a:rPr lang="en-US" sz="1400">
                <a:solidFill>
                  <a:srgbClr val="000000"/>
                </a:solidFill>
                <a:cs typeface="Calibri"/>
              </a:rPr>
              <a:t>Ashlynn Knighten</a:t>
            </a:r>
            <a:endParaRPr lang="en-US" sz="1400" dirty="0">
              <a:solidFill>
                <a:srgbClr val="000000"/>
              </a:solidFill>
              <a:cs typeface="Calibri"/>
            </a:endParaRPr>
          </a:p>
          <a:p>
            <a:pPr algn="ctr"/>
            <a:endParaRPr lang="en-US" sz="1400" dirty="0">
              <a:solidFill>
                <a:srgbClr val="212121"/>
              </a:solidFill>
              <a:cs typeface="Arial" panose="020B0604020202020204" pitchFamily="34" charset="0"/>
            </a:endParaRPr>
          </a:p>
          <a:p>
            <a:pPr algn="ctr"/>
            <a:endParaRPr lang="en-US" dirty="0">
              <a:cs typeface="Calibri" panose="020F0502020204030204"/>
            </a:endParaRPr>
          </a:p>
        </p:txBody>
      </p:sp>
      <p:pic>
        <p:nvPicPr>
          <p:cNvPr id="9" name="Picture 8" descr="A picture containing clipart&#10;&#10;Description automatically generated">
            <a:extLst>
              <a:ext uri="{FF2B5EF4-FFF2-40B4-BE49-F238E27FC236}">
                <a16:creationId xmlns:a16="http://schemas.microsoft.com/office/drawing/2014/main" id="{CA78A917-2EC1-4A68-8CA0-4109B520D7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826" y="8700090"/>
            <a:ext cx="1274230" cy="721184"/>
          </a:xfrm>
          <a:prstGeom prst="rect">
            <a:avLst/>
          </a:prstGeom>
        </p:spPr>
      </p:pic>
      <p:sp>
        <p:nvSpPr>
          <p:cNvPr id="3" name="Rectangle 2">
            <a:extLst>
              <a:ext uri="{FF2B5EF4-FFF2-40B4-BE49-F238E27FC236}">
                <a16:creationId xmlns:a16="http://schemas.microsoft.com/office/drawing/2014/main" id="{3918F65A-3D95-BA4B-BF13-4B2B0ABF8C53}"/>
              </a:ext>
            </a:extLst>
          </p:cNvPr>
          <p:cNvSpPr/>
          <p:nvPr/>
        </p:nvSpPr>
        <p:spPr>
          <a:xfrm>
            <a:off x="983729" y="3015207"/>
            <a:ext cx="5754350" cy="4093428"/>
          </a:xfrm>
          <a:prstGeom prst="rect">
            <a:avLst/>
          </a:prstGeom>
        </p:spPr>
        <p:txBody>
          <a:bodyPr wrap="square" lIns="91440" tIns="45720" rIns="91440" bIns="45720" anchor="t">
            <a:spAutoFit/>
          </a:bodyPr>
          <a:lstStyle/>
          <a:p>
            <a:pPr algn="ctr"/>
            <a:r>
              <a:rPr lang="en-US" b="1" dirty="0">
                <a:solidFill>
                  <a:srgbClr val="000000"/>
                </a:solidFill>
                <a:latin typeface="Times" pitchFamily="2" charset="0"/>
              </a:rPr>
              <a:t>Elementary Spanish Teachers:</a:t>
            </a:r>
          </a:p>
          <a:p>
            <a:pPr algn="ctr"/>
            <a:r>
              <a:rPr lang="en-US" sz="1400" b="1" i="0" dirty="0">
                <a:solidFill>
                  <a:srgbClr val="000000"/>
                </a:solidFill>
                <a:effectLst/>
                <a:latin typeface="Times"/>
                <a:cs typeface="Times"/>
              </a:rPr>
              <a:t>O'Neill</a:t>
            </a:r>
            <a:r>
              <a:rPr lang="en-US" sz="1400" i="0" dirty="0">
                <a:solidFill>
                  <a:srgbClr val="000000"/>
                </a:solidFill>
                <a:effectLst/>
                <a:latin typeface="Times"/>
                <a:cs typeface="Times"/>
              </a:rPr>
              <a:t> (K): </a:t>
            </a:r>
            <a:r>
              <a:rPr lang="en-US" sz="1400" dirty="0" err="1">
                <a:ea typeface="+mn-lt"/>
                <a:cs typeface="+mn-lt"/>
              </a:rPr>
              <a:t>Sílbas</a:t>
            </a:r>
            <a:r>
              <a:rPr lang="en-US" sz="1400" dirty="0">
                <a:ea typeface="+mn-lt"/>
                <a:cs typeface="+mn-lt"/>
              </a:rPr>
              <a:t> </a:t>
            </a:r>
            <a:r>
              <a:rPr lang="en-US" sz="1400" dirty="0" err="1">
                <a:ea typeface="+mn-lt"/>
                <a:cs typeface="+mn-lt"/>
              </a:rPr>
              <a:t>pa,ape,pi,po,pu</a:t>
            </a:r>
            <a:r>
              <a:rPr lang="en-US" sz="1400" dirty="0">
                <a:ea typeface="+mn-lt"/>
                <a:cs typeface="+mn-lt"/>
              </a:rPr>
              <a:t>/vocal E</a:t>
            </a:r>
            <a:endParaRPr lang="en-US" sz="1400" dirty="0">
              <a:cs typeface="Calibri"/>
            </a:endParaRPr>
          </a:p>
          <a:p>
            <a:pPr algn="ctr"/>
            <a:r>
              <a:rPr lang="en-US" sz="1400" dirty="0">
                <a:solidFill>
                  <a:srgbClr val="000000"/>
                </a:solidFill>
                <a:latin typeface="Calibri" panose="020F0502020204030204"/>
                <a:cs typeface="Calibri"/>
              </a:rPr>
              <a:t>Brooklyn M. Farris</a:t>
            </a:r>
            <a:endParaRPr lang="en-US" sz="1400" i="0" dirty="0">
              <a:solidFill>
                <a:srgbClr val="000000"/>
              </a:solidFill>
              <a:effectLst/>
              <a:latin typeface="Calibri" panose="020F0502020204030204"/>
              <a:cs typeface="Calibri"/>
            </a:endParaRPr>
          </a:p>
          <a:p>
            <a:pPr algn="ctr"/>
            <a:endParaRPr lang="en-US" sz="1400" dirty="0">
              <a:solidFill>
                <a:srgbClr val="000000"/>
              </a:solidFill>
              <a:latin typeface="Times" pitchFamily="2" charset="0"/>
              <a:cs typeface="Times"/>
            </a:endParaRPr>
          </a:p>
          <a:p>
            <a:pPr algn="ctr"/>
            <a:r>
              <a:rPr lang="en-US" sz="1400" b="1" dirty="0">
                <a:solidFill>
                  <a:srgbClr val="000000"/>
                </a:solidFill>
                <a:latin typeface="Times"/>
                <a:cs typeface="Times"/>
              </a:rPr>
              <a:t>Arroyo (1st): </a:t>
            </a:r>
            <a:r>
              <a:rPr lang="en-US" sz="1400" dirty="0">
                <a:solidFill>
                  <a:srgbClr val="000000"/>
                </a:solidFill>
                <a:latin typeface="Times"/>
                <a:cs typeface="Times"/>
              </a:rPr>
              <a:t>Vowels and alphabet (vocabulary on the parts of a house)</a:t>
            </a:r>
            <a:endParaRPr lang="en-US" sz="1400" dirty="0">
              <a:solidFill>
                <a:srgbClr val="000000"/>
              </a:solidFill>
              <a:latin typeface="Times" pitchFamily="2" charset="0"/>
              <a:cs typeface="Times"/>
            </a:endParaRPr>
          </a:p>
          <a:p>
            <a:pPr algn="ctr"/>
            <a:r>
              <a:rPr lang="en-US" sz="1400" dirty="0" err="1">
                <a:solidFill>
                  <a:srgbClr val="000000"/>
                </a:solidFill>
                <a:latin typeface="Times"/>
                <a:cs typeface="Times"/>
              </a:rPr>
              <a:t>Josuan</a:t>
            </a:r>
            <a:r>
              <a:rPr lang="en-US" sz="1400" dirty="0">
                <a:solidFill>
                  <a:srgbClr val="000000"/>
                </a:solidFill>
                <a:latin typeface="Times"/>
                <a:cs typeface="Times"/>
              </a:rPr>
              <a:t> Melendez</a:t>
            </a:r>
            <a:endParaRPr lang="en-US" sz="1400">
              <a:solidFill>
                <a:srgbClr val="000000"/>
              </a:solidFill>
              <a:latin typeface="Times" pitchFamily="2" charset="0"/>
              <a:cs typeface="Times"/>
            </a:endParaRPr>
          </a:p>
          <a:p>
            <a:pPr algn="ctr"/>
            <a:endParaRPr lang="en-US" sz="1400" dirty="0">
              <a:solidFill>
                <a:srgbClr val="000000"/>
              </a:solidFill>
              <a:latin typeface="Times"/>
              <a:cs typeface="Times"/>
            </a:endParaRPr>
          </a:p>
          <a:p>
            <a:pPr algn="ctr"/>
            <a:r>
              <a:rPr lang="en-US" sz="1400" b="1" dirty="0">
                <a:solidFill>
                  <a:srgbClr val="000000"/>
                </a:solidFill>
                <a:latin typeface="Times"/>
                <a:cs typeface="Times"/>
              </a:rPr>
              <a:t>S. Diaz </a:t>
            </a:r>
            <a:r>
              <a:rPr lang="en-US" sz="1400" dirty="0">
                <a:solidFill>
                  <a:srgbClr val="000000"/>
                </a:solidFill>
                <a:latin typeface="Times"/>
                <a:cs typeface="Times"/>
              </a:rPr>
              <a:t>(1st/2nd)</a:t>
            </a:r>
            <a:r>
              <a:rPr lang="en-US" sz="1200" dirty="0">
                <a:solidFill>
                  <a:srgbClr val="000000"/>
                </a:solidFill>
                <a:latin typeface="Times"/>
                <a:cs typeface="Times"/>
              </a:rPr>
              <a:t>: </a:t>
            </a:r>
            <a:r>
              <a:rPr lang="en-US" sz="1200" dirty="0">
                <a:ea typeface="+mn-lt"/>
                <a:cs typeface="+mn-lt"/>
              </a:rPr>
              <a:t>The vowels, alphabet and </a:t>
            </a:r>
            <a:r>
              <a:rPr lang="en-US" sz="1200" dirty="0" err="1">
                <a:ea typeface="+mn-lt"/>
                <a:cs typeface="+mn-lt"/>
              </a:rPr>
              <a:t>monosillabus</a:t>
            </a:r>
            <a:r>
              <a:rPr lang="en-US" sz="1200" dirty="0">
                <a:ea typeface="+mn-lt"/>
                <a:cs typeface="+mn-lt"/>
              </a:rPr>
              <a:t> </a:t>
            </a:r>
            <a:r>
              <a:rPr lang="en-US" sz="1200" dirty="0" err="1">
                <a:ea typeface="+mn-lt"/>
                <a:cs typeface="+mn-lt"/>
              </a:rPr>
              <a:t>ma,me,mi,mo,mu</a:t>
            </a:r>
            <a:r>
              <a:rPr lang="en-US" sz="1200" dirty="0">
                <a:ea typeface="+mn-lt"/>
                <a:cs typeface="+mn-lt"/>
              </a:rPr>
              <a:t> </a:t>
            </a:r>
            <a:endParaRPr lang="en-US" sz="1200">
              <a:solidFill>
                <a:srgbClr val="000000"/>
              </a:solidFill>
              <a:latin typeface="Calibri"/>
              <a:cs typeface="Calibri"/>
            </a:endParaRPr>
          </a:p>
          <a:p>
            <a:pPr algn="ctr"/>
            <a:r>
              <a:rPr lang="en-US" sz="1200" dirty="0" err="1">
                <a:solidFill>
                  <a:srgbClr val="000000"/>
                </a:solidFill>
                <a:latin typeface="Calibri"/>
                <a:cs typeface="Calibri"/>
              </a:rPr>
              <a:t>Aleanyx</a:t>
            </a:r>
            <a:r>
              <a:rPr lang="en-US" sz="1200" dirty="0">
                <a:solidFill>
                  <a:srgbClr val="000000"/>
                </a:solidFill>
                <a:latin typeface="Calibri"/>
                <a:cs typeface="Calibri"/>
              </a:rPr>
              <a:t> Feliciano</a:t>
            </a:r>
          </a:p>
          <a:p>
            <a:pPr algn="ctr"/>
            <a:endParaRPr lang="en-US" sz="1200" dirty="0">
              <a:solidFill>
                <a:srgbClr val="000000"/>
              </a:solidFill>
              <a:latin typeface="Times"/>
              <a:cs typeface="Times"/>
            </a:endParaRPr>
          </a:p>
          <a:p>
            <a:pPr algn="ctr"/>
            <a:r>
              <a:rPr lang="en-US" sz="1200" dirty="0">
                <a:solidFill>
                  <a:srgbClr val="000000"/>
                </a:solidFill>
                <a:latin typeface="Times"/>
                <a:cs typeface="Times"/>
              </a:rPr>
              <a:t> </a:t>
            </a:r>
            <a:r>
              <a:rPr lang="en-US" sz="1200" b="1" dirty="0">
                <a:solidFill>
                  <a:srgbClr val="000000"/>
                </a:solidFill>
                <a:latin typeface="Times"/>
                <a:cs typeface="Times"/>
              </a:rPr>
              <a:t>Prado</a:t>
            </a:r>
            <a:r>
              <a:rPr lang="en-US" sz="1200" dirty="0">
                <a:solidFill>
                  <a:srgbClr val="000000"/>
                </a:solidFill>
                <a:latin typeface="Times"/>
                <a:cs typeface="Times"/>
              </a:rPr>
              <a:t> (3): </a:t>
            </a:r>
            <a:r>
              <a:rPr lang="en-US" sz="1200" dirty="0">
                <a:ea typeface="+mn-lt"/>
                <a:cs typeface="+mn-lt"/>
              </a:rPr>
              <a:t>Nouns and adjectives-Definitions and characteristics</a:t>
            </a:r>
            <a:endParaRPr lang="en-US" sz="1200" dirty="0">
              <a:solidFill>
                <a:srgbClr val="000000"/>
              </a:solidFill>
              <a:latin typeface="Calibri"/>
              <a:cs typeface="Calibri"/>
            </a:endParaRPr>
          </a:p>
          <a:p>
            <a:pPr algn="ctr"/>
            <a:r>
              <a:rPr lang="en-US" sz="1200" dirty="0">
                <a:solidFill>
                  <a:srgbClr val="000000"/>
                </a:solidFill>
                <a:latin typeface="Calibri"/>
                <a:cs typeface="Calibri"/>
              </a:rPr>
              <a:t>Haley Segura Sandoval</a:t>
            </a:r>
          </a:p>
          <a:p>
            <a:pPr algn="ctr"/>
            <a:endParaRPr lang="en-US" sz="1200" b="1" dirty="0">
              <a:solidFill>
                <a:srgbClr val="000000"/>
              </a:solidFill>
              <a:latin typeface="Times"/>
              <a:cs typeface="Times"/>
            </a:endParaRPr>
          </a:p>
          <a:p>
            <a:pPr algn="ctr"/>
            <a:r>
              <a:rPr lang="en-US" sz="1200" b="1" dirty="0">
                <a:solidFill>
                  <a:srgbClr val="000000"/>
                </a:solidFill>
                <a:latin typeface="Times"/>
                <a:cs typeface="Times"/>
              </a:rPr>
              <a:t>V. Diaz (4th): </a:t>
            </a:r>
            <a:r>
              <a:rPr lang="en-US" sz="1200" dirty="0">
                <a:ea typeface="+mn-lt"/>
                <a:cs typeface="+mn-lt"/>
              </a:rPr>
              <a:t>Professions, Reading Comprehension</a:t>
            </a:r>
            <a:endParaRPr lang="en-US" sz="1200" dirty="0">
              <a:latin typeface="Times"/>
              <a:ea typeface="+mn-lt"/>
              <a:cs typeface="Times"/>
            </a:endParaRPr>
          </a:p>
          <a:p>
            <a:pPr algn="ctr"/>
            <a:r>
              <a:rPr lang="en-US" sz="1200" dirty="0">
                <a:ea typeface="+mn-lt"/>
                <a:cs typeface="+mn-lt"/>
              </a:rPr>
              <a:t>Jeriel Montes</a:t>
            </a:r>
            <a:endParaRPr lang="en-US" sz="1200" dirty="0">
              <a:solidFill>
                <a:srgbClr val="000000"/>
              </a:solidFill>
              <a:latin typeface="Times"/>
              <a:cs typeface="Times"/>
            </a:endParaRPr>
          </a:p>
          <a:p>
            <a:pPr algn="ctr"/>
            <a:endParaRPr lang="en-US" sz="1200" b="1" dirty="0">
              <a:solidFill>
                <a:srgbClr val="000000"/>
              </a:solidFill>
              <a:latin typeface="Times"/>
              <a:cs typeface="Times"/>
            </a:endParaRPr>
          </a:p>
          <a:p>
            <a:pPr algn="ctr"/>
            <a:r>
              <a:rPr lang="en-US" sz="1200" b="1" dirty="0">
                <a:solidFill>
                  <a:srgbClr val="000000"/>
                </a:solidFill>
                <a:latin typeface="Times"/>
                <a:cs typeface="Times"/>
              </a:rPr>
              <a:t>Viani</a:t>
            </a:r>
            <a:r>
              <a:rPr lang="en-US" sz="1200" dirty="0">
                <a:solidFill>
                  <a:srgbClr val="000000"/>
                </a:solidFill>
                <a:latin typeface="Times"/>
                <a:cs typeface="Times"/>
              </a:rPr>
              <a:t> (5): </a:t>
            </a:r>
            <a:r>
              <a:rPr lang="en-US" sz="1200" dirty="0">
                <a:ea typeface="+mn-lt"/>
                <a:cs typeface="+mn-lt"/>
              </a:rPr>
              <a:t>Daily Routines, parts of the house, different furniture of the house.</a:t>
            </a:r>
          </a:p>
          <a:p>
            <a:pPr algn="ctr"/>
            <a:r>
              <a:rPr lang="en-US" sz="1200" dirty="0">
                <a:ea typeface="+mn-lt"/>
                <a:cs typeface="+mn-lt"/>
              </a:rPr>
              <a:t>Jason Patino</a:t>
            </a:r>
          </a:p>
          <a:p>
            <a:pPr algn="ctr"/>
            <a:endParaRPr lang="en-US" sz="1200" dirty="0">
              <a:ea typeface="+mn-lt"/>
              <a:cs typeface="+mn-lt"/>
            </a:endParaRPr>
          </a:p>
          <a:p>
            <a:pPr algn="ctr"/>
            <a:endParaRPr lang="en-US" sz="1200" dirty="0">
              <a:ea typeface="+mn-lt"/>
              <a:cs typeface="+mn-lt"/>
            </a:endParaRPr>
          </a:p>
        </p:txBody>
      </p:sp>
      <p:pic>
        <p:nvPicPr>
          <p:cNvPr id="8" name="Picture 10" descr="A close up of a sign&#10;&#10;Description automatically generated">
            <a:extLst>
              <a:ext uri="{FF2B5EF4-FFF2-40B4-BE49-F238E27FC236}">
                <a16:creationId xmlns:a16="http://schemas.microsoft.com/office/drawing/2014/main" id="{719C5E8C-3A9F-46E6-A6C4-7B010EF5132A}"/>
              </a:ext>
            </a:extLst>
          </p:cNvPr>
          <p:cNvPicPr>
            <a:picLocks noChangeAspect="1"/>
          </p:cNvPicPr>
          <p:nvPr/>
        </p:nvPicPr>
        <p:blipFill>
          <a:blip r:embed="rId6"/>
          <a:stretch>
            <a:fillRect/>
          </a:stretch>
        </p:blipFill>
        <p:spPr>
          <a:xfrm>
            <a:off x="5837209" y="8098879"/>
            <a:ext cx="1061791" cy="1372813"/>
          </a:xfrm>
          <a:prstGeom prst="rect">
            <a:avLst/>
          </a:prstGeom>
        </p:spPr>
      </p:pic>
    </p:spTree>
    <p:extLst>
      <p:ext uri="{BB962C8B-B14F-4D97-AF65-F5344CB8AC3E}">
        <p14:creationId xmlns:p14="http://schemas.microsoft.com/office/powerpoint/2010/main" val="290220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CEAD9-AD55-43F1-94CC-B7274B7DAFE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D88F637-CAD4-42BA-96F1-98A15A7BDB77}"/>
              </a:ext>
            </a:extLst>
          </p:cNvPr>
          <p:cNvPicPr>
            <a:picLocks noGrp="1" noChangeAspect="1"/>
          </p:cNvPicPr>
          <p:nvPr>
            <p:ph idx="1"/>
          </p:nvPr>
        </p:nvPicPr>
        <p:blipFill>
          <a:blip r:embed="rId2"/>
          <a:stretch>
            <a:fillRect/>
          </a:stretch>
        </p:blipFill>
        <p:spPr>
          <a:xfrm>
            <a:off x="0" y="0"/>
            <a:ext cx="7772399" cy="10058400"/>
          </a:xfrm>
          <a:prstGeom prst="rect">
            <a:avLst/>
          </a:prstGeom>
        </p:spPr>
      </p:pic>
      <p:sp>
        <p:nvSpPr>
          <p:cNvPr id="8" name="TextBox 7">
            <a:extLst>
              <a:ext uri="{FF2B5EF4-FFF2-40B4-BE49-F238E27FC236}">
                <a16:creationId xmlns:a16="http://schemas.microsoft.com/office/drawing/2014/main" id="{4324406E-1A67-420A-A6EE-6C7EECEA055A}"/>
              </a:ext>
            </a:extLst>
          </p:cNvPr>
          <p:cNvSpPr txBox="1"/>
          <p:nvPr/>
        </p:nvSpPr>
        <p:spPr>
          <a:xfrm>
            <a:off x="1022888" y="2076648"/>
            <a:ext cx="5831976" cy="1754326"/>
          </a:xfrm>
          <a:prstGeom prst="rect">
            <a:avLst/>
          </a:prstGeom>
          <a:noFill/>
        </p:spPr>
        <p:txBody>
          <a:bodyPr wrap="square" lIns="91440" tIns="45720" rIns="91440" bIns="45720" rtlCol="0" anchor="t">
            <a:spAutoFit/>
          </a:bodyPr>
          <a:lstStyle/>
          <a:p>
            <a:pPr algn="ctr"/>
            <a:r>
              <a:rPr lang="en-US" b="1" dirty="0"/>
              <a:t>Art Teachers</a:t>
            </a:r>
            <a:r>
              <a:rPr lang="en-US" dirty="0"/>
              <a:t>:</a:t>
            </a:r>
          </a:p>
          <a:p>
            <a:pPr algn="ctr" fontAlgn="base"/>
            <a:r>
              <a:rPr lang="en-US" b="1" dirty="0"/>
              <a:t>Jenkins: </a:t>
            </a:r>
            <a:r>
              <a:rPr lang="en-US"/>
              <a:t>Annual Doodle for Google Contest</a:t>
            </a:r>
            <a:endParaRPr lang="en-US" dirty="0">
              <a:cs typeface="Calibri"/>
            </a:endParaRPr>
          </a:p>
          <a:p>
            <a:pPr algn="ctr"/>
            <a:r>
              <a:rPr lang="en-US">
                <a:cs typeface="Calibri"/>
              </a:rPr>
              <a:t>Krystal Mujica Reyes</a:t>
            </a:r>
            <a:endParaRPr lang="en-US" dirty="0"/>
          </a:p>
          <a:p>
            <a:pPr algn="ctr"/>
            <a:endParaRPr lang="en-US" b="1" dirty="0"/>
          </a:p>
          <a:p>
            <a:pPr algn="ctr"/>
            <a:r>
              <a:rPr lang="en-US" b="1"/>
              <a:t>Kirkland: </a:t>
            </a:r>
            <a:r>
              <a:rPr lang="en-US"/>
              <a:t>Black History Month</a:t>
            </a:r>
          </a:p>
          <a:p>
            <a:pPr algn="ctr"/>
            <a:r>
              <a:rPr lang="en-US">
                <a:cs typeface="Calibri"/>
              </a:rPr>
              <a:t>Zaniyah Zayas</a:t>
            </a:r>
            <a:endParaRPr lang="en-US" dirty="0">
              <a:cs typeface="Calibri"/>
            </a:endParaRPr>
          </a:p>
        </p:txBody>
      </p:sp>
      <p:pic>
        <p:nvPicPr>
          <p:cNvPr id="11" name="Picture 10" descr="A picture containing indoor, pinwheel&#10;&#10;Description generated with high confidence">
            <a:extLst>
              <a:ext uri="{FF2B5EF4-FFF2-40B4-BE49-F238E27FC236}">
                <a16:creationId xmlns:a16="http://schemas.microsoft.com/office/drawing/2014/main" id="{8CACAD0B-4C99-456F-8790-F620FD2D47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893" y="606304"/>
            <a:ext cx="1413075" cy="942050"/>
          </a:xfrm>
          <a:prstGeom prst="rect">
            <a:avLst/>
          </a:prstGeom>
        </p:spPr>
      </p:pic>
      <p:pic>
        <p:nvPicPr>
          <p:cNvPr id="13" name="Picture 12" descr="A picture containing text, map&#10;&#10;Description generated with very high confidence">
            <a:extLst>
              <a:ext uri="{FF2B5EF4-FFF2-40B4-BE49-F238E27FC236}">
                <a16:creationId xmlns:a16="http://schemas.microsoft.com/office/drawing/2014/main" id="{6E9FF816-D007-4794-93DE-88C85F0710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1218" y="4198076"/>
            <a:ext cx="1049684" cy="616197"/>
          </a:xfrm>
          <a:prstGeom prst="rect">
            <a:avLst/>
          </a:prstGeom>
        </p:spPr>
      </p:pic>
      <p:sp>
        <p:nvSpPr>
          <p:cNvPr id="14" name="TextBox 13">
            <a:extLst>
              <a:ext uri="{FF2B5EF4-FFF2-40B4-BE49-F238E27FC236}">
                <a16:creationId xmlns:a16="http://schemas.microsoft.com/office/drawing/2014/main" id="{FAB76B13-2D4C-434C-8527-0581110901CA}"/>
              </a:ext>
            </a:extLst>
          </p:cNvPr>
          <p:cNvSpPr txBox="1"/>
          <p:nvPr/>
        </p:nvSpPr>
        <p:spPr>
          <a:xfrm>
            <a:off x="953517" y="5325107"/>
            <a:ext cx="5922528" cy="2585323"/>
          </a:xfrm>
          <a:prstGeom prst="rect">
            <a:avLst/>
          </a:prstGeom>
          <a:noFill/>
        </p:spPr>
        <p:txBody>
          <a:bodyPr wrap="square" lIns="91440" tIns="45720" rIns="91440" bIns="45720" rtlCol="0" anchor="t">
            <a:spAutoFit/>
          </a:bodyPr>
          <a:lstStyle/>
          <a:p>
            <a:pPr algn="ctr"/>
            <a:r>
              <a:rPr lang="en-US" b="1" dirty="0"/>
              <a:t>Music Teacher</a:t>
            </a:r>
            <a:r>
              <a:rPr lang="en-US" dirty="0"/>
              <a:t>: </a:t>
            </a:r>
            <a:r>
              <a:rPr lang="en-US" b="1" dirty="0"/>
              <a:t>Cline</a:t>
            </a:r>
            <a:r>
              <a:rPr lang="en-US" dirty="0"/>
              <a:t> (Elementary) </a:t>
            </a:r>
            <a:endParaRPr lang="en-US"/>
          </a:p>
          <a:p>
            <a:pPr algn="ctr"/>
            <a:r>
              <a:rPr lang="en-US">
                <a:ea typeface="+mn-lt"/>
                <a:cs typeface="+mn-lt"/>
              </a:rPr>
              <a:t>Joshua Vazquez </a:t>
            </a:r>
            <a:endParaRPr lang="en-US"/>
          </a:p>
          <a:p>
            <a:pPr algn="ctr"/>
            <a:r>
              <a:rPr lang="en-US">
                <a:ea typeface="+mn-lt"/>
                <a:cs typeface="+mn-lt"/>
              </a:rPr>
              <a:t>Sight Reading Rhythm Notation for Half Notes (To-e), Quarter Notes (Ta), Eighth Notes (Ti-Ti), and Quarter Rests (Shh). </a:t>
            </a:r>
            <a:endParaRPr lang="en-US"/>
          </a:p>
          <a:p>
            <a:pPr algn="ctr"/>
            <a:endParaRPr lang="en-US" dirty="0">
              <a:cs typeface="Calibri"/>
            </a:endParaRPr>
          </a:p>
          <a:p>
            <a:pPr algn="ctr"/>
            <a:r>
              <a:rPr lang="en-US" b="1" dirty="0">
                <a:cs typeface="Calibri"/>
              </a:rPr>
              <a:t>Ortiz</a:t>
            </a:r>
            <a:r>
              <a:rPr lang="en-US">
                <a:cs typeface="Calibri"/>
              </a:rPr>
              <a:t> (Middle School): America's Music</a:t>
            </a:r>
          </a:p>
          <a:p>
            <a:pPr algn="ctr"/>
            <a:r>
              <a:rPr lang="en-US">
                <a:cs typeface="Calibri"/>
              </a:rPr>
              <a:t>Gabriella Lowman</a:t>
            </a:r>
            <a:endParaRPr lang="en-US" dirty="0">
              <a:cs typeface="Calibri"/>
            </a:endParaRPr>
          </a:p>
          <a:p>
            <a:pPr algn="ctr"/>
            <a:endParaRPr lang="en-US" dirty="0">
              <a:cs typeface="Calibri"/>
            </a:endParaRPr>
          </a:p>
          <a:p>
            <a:pPr algn="ctr"/>
            <a:endParaRPr lang="en-US" dirty="0">
              <a:cs typeface="Calibri"/>
            </a:endParaRPr>
          </a:p>
        </p:txBody>
      </p:sp>
      <p:pic>
        <p:nvPicPr>
          <p:cNvPr id="5" name="Picture 4">
            <a:extLst>
              <a:ext uri="{FF2B5EF4-FFF2-40B4-BE49-F238E27FC236}">
                <a16:creationId xmlns:a16="http://schemas.microsoft.com/office/drawing/2014/main" id="{E66B8602-DBEB-4444-9172-C12644AE09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1748" y="586730"/>
            <a:ext cx="3357690" cy="1426064"/>
          </a:xfrm>
          <a:prstGeom prst="rect">
            <a:avLst/>
          </a:prstGeom>
        </p:spPr>
      </p:pic>
      <p:pic>
        <p:nvPicPr>
          <p:cNvPr id="10" name="Picture 9">
            <a:extLst>
              <a:ext uri="{FF2B5EF4-FFF2-40B4-BE49-F238E27FC236}">
                <a16:creationId xmlns:a16="http://schemas.microsoft.com/office/drawing/2014/main" id="{0474D7A4-4B67-4243-9521-868CE16619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2907" y="4134152"/>
            <a:ext cx="2748762" cy="1164597"/>
          </a:xfrm>
          <a:prstGeom prst="rect">
            <a:avLst/>
          </a:prstGeom>
        </p:spPr>
      </p:pic>
      <p:pic>
        <p:nvPicPr>
          <p:cNvPr id="16" name="Picture 15">
            <a:extLst>
              <a:ext uri="{FF2B5EF4-FFF2-40B4-BE49-F238E27FC236}">
                <a16:creationId xmlns:a16="http://schemas.microsoft.com/office/drawing/2014/main" id="{4DB2F4CB-F0A8-014F-A509-BF41B9BD70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10261" y="4928021"/>
            <a:ext cx="336681" cy="370728"/>
          </a:xfrm>
          <a:prstGeom prst="rect">
            <a:avLst/>
          </a:prstGeom>
        </p:spPr>
      </p:pic>
      <p:pic>
        <p:nvPicPr>
          <p:cNvPr id="17" name="Picture 16">
            <a:extLst>
              <a:ext uri="{FF2B5EF4-FFF2-40B4-BE49-F238E27FC236}">
                <a16:creationId xmlns:a16="http://schemas.microsoft.com/office/drawing/2014/main" id="{3872E4B7-4A1D-E147-8A7F-1331B6FC80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8567" y="1446883"/>
            <a:ext cx="504497" cy="555514"/>
          </a:xfrm>
          <a:prstGeom prst="rect">
            <a:avLst/>
          </a:prstGeom>
        </p:spPr>
      </p:pic>
      <p:sp>
        <p:nvSpPr>
          <p:cNvPr id="18" name="TextBox 17">
            <a:extLst>
              <a:ext uri="{FF2B5EF4-FFF2-40B4-BE49-F238E27FC236}">
                <a16:creationId xmlns:a16="http://schemas.microsoft.com/office/drawing/2014/main" id="{078B2FCF-DFA0-9848-92E1-29BC936AD180}"/>
              </a:ext>
            </a:extLst>
          </p:cNvPr>
          <p:cNvSpPr txBox="1"/>
          <p:nvPr/>
        </p:nvSpPr>
        <p:spPr>
          <a:xfrm>
            <a:off x="1118769" y="7817922"/>
            <a:ext cx="4214077" cy="1292662"/>
          </a:xfrm>
          <a:prstGeom prst="rect">
            <a:avLst/>
          </a:prstGeom>
          <a:noFill/>
        </p:spPr>
        <p:txBody>
          <a:bodyPr wrap="square" lIns="91440" tIns="45720" rIns="91440" bIns="45720" rtlCol="0" anchor="t">
            <a:spAutoFit/>
          </a:bodyPr>
          <a:lstStyle/>
          <a:p>
            <a:pPr algn="ctr"/>
            <a:r>
              <a:rPr lang="en-US" b="1" u="sng" dirty="0"/>
              <a:t>Reading and Math Interventions</a:t>
            </a:r>
            <a:endParaRPr lang="en-US" b="1" u="sng" dirty="0">
              <a:cs typeface="Calibri"/>
            </a:endParaRPr>
          </a:p>
          <a:p>
            <a:pPr algn="ctr"/>
            <a:r>
              <a:rPr lang="en-US" sz="1200" dirty="0"/>
              <a:t>Implements one on one or small group Tier 3 instruction focused on a small but targeted set of reading and math skills.</a:t>
            </a:r>
          </a:p>
          <a:p>
            <a:pPr algn="ctr"/>
            <a:r>
              <a:rPr lang="en-US" b="1" u="sng" dirty="0">
                <a:cs typeface="Calibri"/>
              </a:rPr>
              <a:t>Teachers: </a:t>
            </a:r>
            <a:r>
              <a:rPr lang="en-US" dirty="0">
                <a:cs typeface="Calibri"/>
              </a:rPr>
              <a:t> V. Zamora, A. Ramirez, M. </a:t>
            </a:r>
            <a:r>
              <a:rPr lang="en-US" dirty="0" err="1">
                <a:cs typeface="Calibri"/>
              </a:rPr>
              <a:t>Quinonez</a:t>
            </a:r>
            <a:endParaRPr lang="en-US" sz="1400" dirty="0">
              <a:cs typeface="Calibri"/>
            </a:endParaRPr>
          </a:p>
        </p:txBody>
      </p:sp>
      <p:pic>
        <p:nvPicPr>
          <p:cNvPr id="3" name="Picture 5" descr="A close up of a sign&#10;&#10;Description automatically generated">
            <a:extLst>
              <a:ext uri="{FF2B5EF4-FFF2-40B4-BE49-F238E27FC236}">
                <a16:creationId xmlns:a16="http://schemas.microsoft.com/office/drawing/2014/main" id="{7D1C8A43-0071-4DF2-947A-C307E7826FA4}"/>
              </a:ext>
            </a:extLst>
          </p:cNvPr>
          <p:cNvPicPr>
            <a:picLocks noChangeAspect="1"/>
          </p:cNvPicPr>
          <p:nvPr/>
        </p:nvPicPr>
        <p:blipFill>
          <a:blip r:embed="rId9"/>
          <a:stretch>
            <a:fillRect/>
          </a:stretch>
        </p:blipFill>
        <p:spPr>
          <a:xfrm>
            <a:off x="5805571" y="7988172"/>
            <a:ext cx="1119795" cy="1462432"/>
          </a:xfrm>
          <a:prstGeom prst="rect">
            <a:avLst/>
          </a:prstGeom>
        </p:spPr>
      </p:pic>
    </p:spTree>
    <p:extLst>
      <p:ext uri="{BB962C8B-B14F-4D97-AF65-F5344CB8AC3E}">
        <p14:creationId xmlns:p14="http://schemas.microsoft.com/office/powerpoint/2010/main" val="804567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3">
            <a:extLst>
              <a:ext uri="{FF2B5EF4-FFF2-40B4-BE49-F238E27FC236}">
                <a16:creationId xmlns:a16="http://schemas.microsoft.com/office/drawing/2014/main" id="{D3823577-AA4D-3240-AAF0-1DCF46E17BF5}"/>
              </a:ext>
            </a:extLst>
          </p:cNvPr>
          <p:cNvPicPr>
            <a:picLocks noGrp="1" noChangeAspect="1"/>
          </p:cNvPicPr>
          <p:nvPr>
            <p:ph idx="1"/>
          </p:nvPr>
        </p:nvPicPr>
        <p:blipFill>
          <a:blip r:embed="rId2"/>
          <a:stretch>
            <a:fillRect/>
          </a:stretch>
        </p:blipFill>
        <p:spPr>
          <a:xfrm>
            <a:off x="0" y="-1"/>
            <a:ext cx="7772400" cy="10058401"/>
          </a:xfrm>
          <a:prstGeom prst="rect">
            <a:avLst/>
          </a:prstGeom>
        </p:spPr>
      </p:pic>
      <p:pic>
        <p:nvPicPr>
          <p:cNvPr id="3" name="Picture 6" descr="Text&#10;&#10;Description automatically generated">
            <a:extLst>
              <a:ext uri="{FF2B5EF4-FFF2-40B4-BE49-F238E27FC236}">
                <a16:creationId xmlns:a16="http://schemas.microsoft.com/office/drawing/2014/main" id="{DD482EC7-CC8F-40C6-A13A-1447692A29A1}"/>
              </a:ext>
            </a:extLst>
          </p:cNvPr>
          <p:cNvPicPr>
            <a:picLocks noChangeAspect="1"/>
          </p:cNvPicPr>
          <p:nvPr/>
        </p:nvPicPr>
        <p:blipFill>
          <a:blip r:embed="rId3"/>
          <a:stretch>
            <a:fillRect/>
          </a:stretch>
        </p:blipFill>
        <p:spPr>
          <a:xfrm>
            <a:off x="925260" y="7142702"/>
            <a:ext cx="2981464" cy="2236098"/>
          </a:xfrm>
          <a:prstGeom prst="rect">
            <a:avLst/>
          </a:prstGeom>
        </p:spPr>
      </p:pic>
      <p:pic>
        <p:nvPicPr>
          <p:cNvPr id="7" name="Picture 7" descr="Text&#10;&#10;Description automatically generated">
            <a:extLst>
              <a:ext uri="{FF2B5EF4-FFF2-40B4-BE49-F238E27FC236}">
                <a16:creationId xmlns:a16="http://schemas.microsoft.com/office/drawing/2014/main" id="{A6C086A6-5986-43B7-824D-FF39D8BF5925}"/>
              </a:ext>
            </a:extLst>
          </p:cNvPr>
          <p:cNvPicPr>
            <a:picLocks noChangeAspect="1"/>
          </p:cNvPicPr>
          <p:nvPr/>
        </p:nvPicPr>
        <p:blipFill>
          <a:blip r:embed="rId4"/>
          <a:stretch>
            <a:fillRect/>
          </a:stretch>
        </p:blipFill>
        <p:spPr>
          <a:xfrm>
            <a:off x="4663902" y="6635091"/>
            <a:ext cx="2137613" cy="2766323"/>
          </a:xfrm>
          <a:prstGeom prst="rect">
            <a:avLst/>
          </a:prstGeom>
        </p:spPr>
      </p:pic>
      <p:pic>
        <p:nvPicPr>
          <p:cNvPr id="4" name="Picture 4" descr="A picture containing logo&#10;&#10;Description automatically generated">
            <a:extLst>
              <a:ext uri="{FF2B5EF4-FFF2-40B4-BE49-F238E27FC236}">
                <a16:creationId xmlns:a16="http://schemas.microsoft.com/office/drawing/2014/main" id="{DCFE1E8B-84C2-48D0-8A2E-5CF8958B7777}"/>
              </a:ext>
            </a:extLst>
          </p:cNvPr>
          <p:cNvPicPr>
            <a:picLocks noChangeAspect="1"/>
          </p:cNvPicPr>
          <p:nvPr/>
        </p:nvPicPr>
        <p:blipFill>
          <a:blip r:embed="rId5"/>
          <a:stretch>
            <a:fillRect/>
          </a:stretch>
        </p:blipFill>
        <p:spPr>
          <a:xfrm>
            <a:off x="870045" y="603290"/>
            <a:ext cx="6023682" cy="6026189"/>
          </a:xfrm>
          <a:prstGeom prst="rect">
            <a:avLst/>
          </a:prstGeom>
        </p:spPr>
      </p:pic>
    </p:spTree>
    <p:extLst>
      <p:ext uri="{BB962C8B-B14F-4D97-AF65-F5344CB8AC3E}">
        <p14:creationId xmlns:p14="http://schemas.microsoft.com/office/powerpoint/2010/main" val="3081461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18A1-E6DA-440A-8C41-B300B7C5B3F8}"/>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1B958B27-CD75-406E-9F06-062468379C76}"/>
              </a:ext>
            </a:extLst>
          </p:cNvPr>
          <p:cNvGraphicFramePr>
            <a:graphicFrameLocks noGrp="1" noChangeAspect="1"/>
          </p:cNvGraphicFramePr>
          <p:nvPr>
            <p:ph idx="1"/>
            <p:extLst>
              <p:ext uri="{D42A27DB-BD31-4B8C-83A1-F6EECF244321}">
                <p14:modId xmlns:p14="http://schemas.microsoft.com/office/powerpoint/2010/main" val="1413084970"/>
              </p:ext>
            </p:extLst>
          </p:nvPr>
        </p:nvGraphicFramePr>
        <p:xfrm>
          <a:off x="0" y="0"/>
          <a:ext cx="7772400" cy="10058400"/>
        </p:xfrm>
        <a:graphic>
          <a:graphicData uri="http://schemas.openxmlformats.org/presentationml/2006/ole">
            <mc:AlternateContent xmlns:mc="http://schemas.openxmlformats.org/markup-compatibility/2006">
              <mc:Choice xmlns:v="urn:schemas-microsoft-com:vml" Requires="v">
                <p:oleObj spid="_x0000_s29705" name="Acrobat Document" r:id="rId3" imgW="5828911" imgH="7543536" progId="AcroExch.Document.DC">
                  <p:embed/>
                </p:oleObj>
              </mc:Choice>
              <mc:Fallback>
                <p:oleObj name="Acrobat Document" r:id="rId3" imgW="5828911" imgH="7543536" progId="AcroExch.Document.DC">
                  <p:embed/>
                  <p:pic>
                    <p:nvPicPr>
                      <p:cNvPr id="4" name="Content Placeholder 3">
                        <a:extLst>
                          <a:ext uri="{FF2B5EF4-FFF2-40B4-BE49-F238E27FC236}">
                            <a16:creationId xmlns:a16="http://schemas.microsoft.com/office/drawing/2014/main" id="{1B958B27-CD75-406E-9F06-062468379C76}"/>
                          </a:ext>
                        </a:extLst>
                      </p:cNvPr>
                      <p:cNvPicPr/>
                      <p:nvPr/>
                    </p:nvPicPr>
                    <p:blipFill>
                      <a:blip r:embed="rId4"/>
                      <a:stretch>
                        <a:fillRect/>
                      </a:stretch>
                    </p:blipFill>
                    <p:spPr>
                      <a:xfrm>
                        <a:off x="0" y="0"/>
                        <a:ext cx="7772400" cy="10058400"/>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B64F4B72-6489-4E1B-9B47-2C5DEC6E24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7953" y="1867559"/>
            <a:ext cx="711480" cy="711480"/>
          </a:xfrm>
          <a:prstGeom prst="rect">
            <a:avLst/>
          </a:prstGeom>
        </p:spPr>
      </p:pic>
      <p:sp>
        <p:nvSpPr>
          <p:cNvPr id="6" name="Rectangle 5">
            <a:extLst>
              <a:ext uri="{FF2B5EF4-FFF2-40B4-BE49-F238E27FC236}">
                <a16:creationId xmlns:a16="http://schemas.microsoft.com/office/drawing/2014/main" id="{26D92739-1084-4284-B981-C27FD70C1332}"/>
              </a:ext>
            </a:extLst>
          </p:cNvPr>
          <p:cNvSpPr/>
          <p:nvPr/>
        </p:nvSpPr>
        <p:spPr>
          <a:xfrm>
            <a:off x="1436221" y="2708481"/>
            <a:ext cx="5020187" cy="400110"/>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hlinkClick r:id="rId6"/>
              </a:rPr>
              <a:t>http://bariverview.bridgeprepacademy.com/</a:t>
            </a:r>
            <a:endParaRPr lang="en-US" sz="2000" dirty="0">
              <a:latin typeface="Arial" panose="020B0604020202020204" pitchFamily="34" charset="0"/>
              <a:cs typeface="Arial" panose="020B0604020202020204" pitchFamily="34" charset="0"/>
            </a:endParaRPr>
          </a:p>
        </p:txBody>
      </p:sp>
      <p:pic>
        <p:nvPicPr>
          <p:cNvPr id="7" name="Picture 6" descr="A picture containing clipart, first-aid kit&#10;&#10;Description generated with high confidence">
            <a:extLst>
              <a:ext uri="{FF2B5EF4-FFF2-40B4-BE49-F238E27FC236}">
                <a16:creationId xmlns:a16="http://schemas.microsoft.com/office/drawing/2014/main" id="{4FD8D81B-0D4F-4108-AE5A-C41C4B6F9A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9573" y="3397590"/>
            <a:ext cx="828240" cy="828240"/>
          </a:xfrm>
          <a:prstGeom prst="rect">
            <a:avLst/>
          </a:prstGeom>
        </p:spPr>
      </p:pic>
      <p:sp>
        <p:nvSpPr>
          <p:cNvPr id="8" name="Rectangle 7">
            <a:extLst>
              <a:ext uri="{FF2B5EF4-FFF2-40B4-BE49-F238E27FC236}">
                <a16:creationId xmlns:a16="http://schemas.microsoft.com/office/drawing/2014/main" id="{2D0008D6-7833-408B-862E-BE41819586D6}"/>
              </a:ext>
            </a:extLst>
          </p:cNvPr>
          <p:cNvSpPr/>
          <p:nvPr/>
        </p:nvSpPr>
        <p:spPr>
          <a:xfrm>
            <a:off x="864229" y="4509884"/>
            <a:ext cx="6037909" cy="400110"/>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hlinkClick r:id="rId8"/>
              </a:rPr>
              <a:t>http://facebook.com/bridgeprepacademyofriverview</a:t>
            </a:r>
            <a:endParaRPr lang="en-US" sz="20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5660510-90BA-43E8-8EE9-3320742CC2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2145" y="5166823"/>
            <a:ext cx="2322079" cy="1300364"/>
          </a:xfrm>
          <a:prstGeom prst="rect">
            <a:avLst/>
          </a:prstGeom>
        </p:spPr>
      </p:pic>
      <p:sp>
        <p:nvSpPr>
          <p:cNvPr id="11" name="TextBox 10">
            <a:extLst>
              <a:ext uri="{FF2B5EF4-FFF2-40B4-BE49-F238E27FC236}">
                <a16:creationId xmlns:a16="http://schemas.microsoft.com/office/drawing/2014/main" id="{80480EC7-9CF6-4813-8E19-9A7487E32A80}"/>
              </a:ext>
            </a:extLst>
          </p:cNvPr>
          <p:cNvSpPr txBox="1"/>
          <p:nvPr/>
        </p:nvSpPr>
        <p:spPr>
          <a:xfrm>
            <a:off x="2081417" y="8644809"/>
            <a:ext cx="3729790" cy="400110"/>
          </a:xfrm>
          <a:prstGeom prst="rect">
            <a:avLst/>
          </a:prstGeom>
          <a:noFill/>
        </p:spPr>
        <p:txBody>
          <a:bodyPr wrap="square" rtlCol="0">
            <a:spAutoFit/>
          </a:bodyPr>
          <a:lstStyle/>
          <a:p>
            <a:pPr algn="ctr"/>
            <a:r>
              <a:rPr lang="en-US" sz="2000" dirty="0" err="1"/>
              <a:t>bpariverview</a:t>
            </a:r>
            <a:endParaRPr lang="en-US" sz="2000" dirty="0"/>
          </a:p>
        </p:txBody>
      </p:sp>
      <p:sp>
        <p:nvSpPr>
          <p:cNvPr id="12" name="TextBox 11">
            <a:extLst>
              <a:ext uri="{FF2B5EF4-FFF2-40B4-BE49-F238E27FC236}">
                <a16:creationId xmlns:a16="http://schemas.microsoft.com/office/drawing/2014/main" id="{7C42D276-686E-4159-8606-AD85482A741D}"/>
              </a:ext>
            </a:extLst>
          </p:cNvPr>
          <p:cNvSpPr txBox="1"/>
          <p:nvPr/>
        </p:nvSpPr>
        <p:spPr>
          <a:xfrm>
            <a:off x="2406317" y="5986664"/>
            <a:ext cx="3814010" cy="369332"/>
          </a:xfrm>
          <a:prstGeom prst="rect">
            <a:avLst/>
          </a:prstGeom>
          <a:noFill/>
        </p:spPr>
        <p:txBody>
          <a:bodyPr wrap="square" rtlCol="0">
            <a:spAutoFit/>
          </a:bodyPr>
          <a:lstStyle/>
          <a:p>
            <a:endParaRPr lang="en-US"/>
          </a:p>
        </p:txBody>
      </p:sp>
      <p:sp>
        <p:nvSpPr>
          <p:cNvPr id="13" name="TextBox 12">
            <a:extLst>
              <a:ext uri="{FF2B5EF4-FFF2-40B4-BE49-F238E27FC236}">
                <a16:creationId xmlns:a16="http://schemas.microsoft.com/office/drawing/2014/main" id="{BEEF8A6F-CFDC-4190-B188-09BF189E4B0E}"/>
              </a:ext>
            </a:extLst>
          </p:cNvPr>
          <p:cNvSpPr txBox="1"/>
          <p:nvPr/>
        </p:nvSpPr>
        <p:spPr>
          <a:xfrm>
            <a:off x="1711484" y="6529326"/>
            <a:ext cx="4343401" cy="400110"/>
          </a:xfrm>
          <a:prstGeom prst="rect">
            <a:avLst/>
          </a:prstGeom>
          <a:noFill/>
        </p:spPr>
        <p:txBody>
          <a:bodyPr wrap="square" rtlCol="0">
            <a:spAutoFit/>
          </a:bodyPr>
          <a:lstStyle/>
          <a:p>
            <a:pPr algn="ctr"/>
            <a:r>
              <a:rPr lang="en-US" sz="2000" dirty="0"/>
              <a:t>@</a:t>
            </a:r>
            <a:r>
              <a:rPr lang="en-US" sz="2000" dirty="0" err="1"/>
              <a:t>bridgeprep_riverview</a:t>
            </a:r>
            <a:endParaRPr lang="en-US" sz="2000" dirty="0"/>
          </a:p>
        </p:txBody>
      </p:sp>
      <p:pic>
        <p:nvPicPr>
          <p:cNvPr id="15" name="Picture 14">
            <a:extLst>
              <a:ext uri="{FF2B5EF4-FFF2-40B4-BE49-F238E27FC236}">
                <a16:creationId xmlns:a16="http://schemas.microsoft.com/office/drawing/2014/main" id="{5D28A650-CDFA-43B9-893D-4895FB4D25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5690" y="7427874"/>
            <a:ext cx="2174993" cy="1087497"/>
          </a:xfrm>
          <a:prstGeom prst="rect">
            <a:avLst/>
          </a:prstGeom>
        </p:spPr>
      </p:pic>
      <p:sp>
        <p:nvSpPr>
          <p:cNvPr id="16" name="TextBox 15">
            <a:extLst>
              <a:ext uri="{FF2B5EF4-FFF2-40B4-BE49-F238E27FC236}">
                <a16:creationId xmlns:a16="http://schemas.microsoft.com/office/drawing/2014/main" id="{CF3D0969-6C88-4B14-A95E-D1F0E958E32B}"/>
              </a:ext>
            </a:extLst>
          </p:cNvPr>
          <p:cNvSpPr txBox="1"/>
          <p:nvPr/>
        </p:nvSpPr>
        <p:spPr>
          <a:xfrm>
            <a:off x="1741992" y="849641"/>
            <a:ext cx="4478334" cy="830997"/>
          </a:xfrm>
          <a:prstGeom prst="rect">
            <a:avLst/>
          </a:prstGeom>
          <a:noFill/>
        </p:spPr>
        <p:txBody>
          <a:bodyPr wrap="square" rtlCol="0">
            <a:spAutoFit/>
          </a:bodyPr>
          <a:lstStyle/>
          <a:p>
            <a:pPr algn="ctr"/>
            <a:r>
              <a:rPr lang="en-US" sz="2400" b="1" dirty="0"/>
              <a:t>Check out our website and social media for updates!</a:t>
            </a:r>
          </a:p>
        </p:txBody>
      </p:sp>
    </p:spTree>
    <p:extLst>
      <p:ext uri="{BB962C8B-B14F-4D97-AF65-F5344CB8AC3E}">
        <p14:creationId xmlns:p14="http://schemas.microsoft.com/office/powerpoint/2010/main" val="1098311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AEB31F4-1F16-B448-9D96-662B2429716E}"/>
              </a:ext>
            </a:extLst>
          </p:cNvPr>
          <p:cNvPicPr>
            <a:picLocks noChangeAspect="1"/>
          </p:cNvPicPr>
          <p:nvPr/>
        </p:nvPicPr>
        <p:blipFill>
          <a:blip r:embed="rId2"/>
          <a:stretch>
            <a:fillRect/>
          </a:stretch>
        </p:blipFill>
        <p:spPr>
          <a:xfrm>
            <a:off x="0" y="-31630"/>
            <a:ext cx="7772400" cy="10058400"/>
          </a:xfrm>
          <a:prstGeom prst="rect">
            <a:avLst/>
          </a:prstGeom>
        </p:spPr>
      </p:pic>
      <p:pic>
        <p:nvPicPr>
          <p:cNvPr id="8" name="Picture 7">
            <a:extLst>
              <a:ext uri="{FF2B5EF4-FFF2-40B4-BE49-F238E27FC236}">
                <a16:creationId xmlns:a16="http://schemas.microsoft.com/office/drawing/2014/main" id="{45C0C88E-384F-5E42-89AC-208BCF1A2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059" y="585438"/>
            <a:ext cx="3743248" cy="1078055"/>
          </a:xfrm>
          <a:prstGeom prst="rect">
            <a:avLst/>
          </a:prstGeom>
        </p:spPr>
      </p:pic>
      <p:sp>
        <p:nvSpPr>
          <p:cNvPr id="9" name="TextBox 8">
            <a:extLst>
              <a:ext uri="{FF2B5EF4-FFF2-40B4-BE49-F238E27FC236}">
                <a16:creationId xmlns:a16="http://schemas.microsoft.com/office/drawing/2014/main" id="{2023F21C-40C5-7D46-B1C5-10F080D72353}"/>
              </a:ext>
            </a:extLst>
          </p:cNvPr>
          <p:cNvSpPr txBox="1"/>
          <p:nvPr/>
        </p:nvSpPr>
        <p:spPr>
          <a:xfrm>
            <a:off x="2019076" y="1510457"/>
            <a:ext cx="4417410" cy="369332"/>
          </a:xfrm>
          <a:prstGeom prst="rect">
            <a:avLst/>
          </a:prstGeom>
          <a:noFill/>
        </p:spPr>
        <p:txBody>
          <a:bodyPr wrap="square" lIns="91440" tIns="45720" rIns="91440" bIns="45720" rtlCol="0" anchor="t">
            <a:spAutoFit/>
          </a:bodyPr>
          <a:lstStyle/>
          <a:p>
            <a:r>
              <a:rPr lang="en-US" b="1" dirty="0">
                <a:ln w="13462">
                  <a:solidFill>
                    <a:prstClr val="white"/>
                  </a:solidFill>
                  <a:prstDash val="solid"/>
                </a:ln>
                <a:solidFill>
                  <a:schemeClr val="tx1">
                    <a:lumMod val="85000"/>
                    <a:lumOff val="15000"/>
                  </a:schemeClr>
                </a:solidFill>
                <a:effectLst>
                  <a:outerShdw dist="38100" dir="2700000" algn="bl" rotWithShape="0">
                    <a:srgbClr val="4472C4"/>
                  </a:outerShdw>
                </a:effectLst>
                <a:cs typeface="Calibri"/>
              </a:rPr>
              <a:t>CELEBRATING </a:t>
            </a:r>
            <a:r>
              <a:rPr lang="en-US" b="1">
                <a:ln w="13462">
                  <a:solidFill>
                    <a:prstClr val="white"/>
                  </a:solidFill>
                  <a:prstDash val="solid"/>
                </a:ln>
                <a:solidFill>
                  <a:schemeClr val="tx1">
                    <a:lumMod val="85000"/>
                    <a:lumOff val="15000"/>
                  </a:schemeClr>
                </a:solidFill>
                <a:effectLst>
                  <a:outerShdw dist="38100" dir="2700000" algn="bl" rotWithShape="0">
                    <a:srgbClr val="4472C4"/>
                  </a:outerShdw>
                </a:effectLst>
                <a:cs typeface="Calibri"/>
              </a:rPr>
              <a:t>BLACK HISTORY MONTH</a:t>
            </a:r>
            <a:endParaRPr lang="en-US" b="1" dirty="0">
              <a:ln w="13462">
                <a:solidFill>
                  <a:prstClr val="white"/>
                </a:solidFill>
                <a:prstDash val="solid"/>
              </a:ln>
              <a:solidFill>
                <a:schemeClr val="tx1">
                  <a:lumMod val="85000"/>
                  <a:lumOff val="15000"/>
                </a:schemeClr>
              </a:solidFill>
              <a:effectLst>
                <a:outerShdw dist="38100" dir="2700000" algn="bl" rotWithShape="0">
                  <a:srgbClr val="4472C4"/>
                </a:outerShdw>
              </a:effectLst>
              <a:cs typeface="Calibri"/>
            </a:endParaRPr>
          </a:p>
        </p:txBody>
      </p:sp>
      <p:sp>
        <p:nvSpPr>
          <p:cNvPr id="5" name="TextBox 4">
            <a:extLst>
              <a:ext uri="{FF2B5EF4-FFF2-40B4-BE49-F238E27FC236}">
                <a16:creationId xmlns:a16="http://schemas.microsoft.com/office/drawing/2014/main" id="{3E610BED-AFA1-4498-9B9B-09ABAC93921F}"/>
              </a:ext>
            </a:extLst>
          </p:cNvPr>
          <p:cNvSpPr txBox="1"/>
          <p:nvPr/>
        </p:nvSpPr>
        <p:spPr>
          <a:xfrm>
            <a:off x="2491879" y="1784410"/>
            <a:ext cx="4154542" cy="2721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100" dirty="0">
              <a:cs typeface="Calibri"/>
            </a:endParaRPr>
          </a:p>
        </p:txBody>
      </p:sp>
      <p:pic>
        <p:nvPicPr>
          <p:cNvPr id="2" name="Picture 2">
            <a:extLst>
              <a:ext uri="{FF2B5EF4-FFF2-40B4-BE49-F238E27FC236}">
                <a16:creationId xmlns:a16="http://schemas.microsoft.com/office/drawing/2014/main" id="{F06C548B-5133-406F-9443-C7F9527BD376}"/>
              </a:ext>
            </a:extLst>
          </p:cNvPr>
          <p:cNvPicPr>
            <a:picLocks noChangeAspect="1"/>
          </p:cNvPicPr>
          <p:nvPr/>
        </p:nvPicPr>
        <p:blipFill>
          <a:blip r:embed="rId4"/>
          <a:stretch>
            <a:fillRect/>
          </a:stretch>
        </p:blipFill>
        <p:spPr>
          <a:xfrm>
            <a:off x="970230" y="7969642"/>
            <a:ext cx="1309623" cy="1241179"/>
          </a:xfrm>
          <a:prstGeom prst="rect">
            <a:avLst/>
          </a:prstGeom>
        </p:spPr>
      </p:pic>
      <p:sp>
        <p:nvSpPr>
          <p:cNvPr id="3" name="TextBox 2">
            <a:extLst>
              <a:ext uri="{FF2B5EF4-FFF2-40B4-BE49-F238E27FC236}">
                <a16:creationId xmlns:a16="http://schemas.microsoft.com/office/drawing/2014/main" id="{2CB097F4-FAA8-4F24-8199-DE97AA256812}"/>
              </a:ext>
            </a:extLst>
          </p:cNvPr>
          <p:cNvSpPr txBox="1"/>
          <p:nvPr/>
        </p:nvSpPr>
        <p:spPr>
          <a:xfrm>
            <a:off x="1064526" y="1785189"/>
            <a:ext cx="57593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https://www.africanamericanhistorymonth.gov/</a:t>
            </a:r>
          </a:p>
        </p:txBody>
      </p:sp>
      <p:sp>
        <p:nvSpPr>
          <p:cNvPr id="6" name="TextBox 5">
            <a:extLst>
              <a:ext uri="{FF2B5EF4-FFF2-40B4-BE49-F238E27FC236}">
                <a16:creationId xmlns:a16="http://schemas.microsoft.com/office/drawing/2014/main" id="{5325C682-965A-4297-9839-8FEC2A3166C2}"/>
              </a:ext>
            </a:extLst>
          </p:cNvPr>
          <p:cNvSpPr txBox="1"/>
          <p:nvPr/>
        </p:nvSpPr>
        <p:spPr>
          <a:xfrm>
            <a:off x="948520" y="2101491"/>
            <a:ext cx="58542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https://asalh.org/about-us/origins-of-black-history-month/</a:t>
            </a:r>
          </a:p>
        </p:txBody>
      </p:sp>
      <p:sp>
        <p:nvSpPr>
          <p:cNvPr id="7" name="TextBox 6">
            <a:extLst>
              <a:ext uri="{FF2B5EF4-FFF2-40B4-BE49-F238E27FC236}">
                <a16:creationId xmlns:a16="http://schemas.microsoft.com/office/drawing/2014/main" id="{0C965BA8-4BC4-44E8-BD28-82CA63D4A193}"/>
              </a:ext>
            </a:extLst>
          </p:cNvPr>
          <p:cNvSpPr txBox="1"/>
          <p:nvPr/>
        </p:nvSpPr>
        <p:spPr>
          <a:xfrm>
            <a:off x="843060" y="9149750"/>
            <a:ext cx="360797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https://www.tuskegee.edu/support-tu/tuskegee-airmen</a:t>
            </a:r>
          </a:p>
        </p:txBody>
      </p:sp>
      <p:sp>
        <p:nvSpPr>
          <p:cNvPr id="10" name="TextBox 9">
            <a:extLst>
              <a:ext uri="{FF2B5EF4-FFF2-40B4-BE49-F238E27FC236}">
                <a16:creationId xmlns:a16="http://schemas.microsoft.com/office/drawing/2014/main" id="{873E1BAF-173D-4CD4-8EC0-58B34E6B25E7}"/>
              </a:ext>
            </a:extLst>
          </p:cNvPr>
          <p:cNvSpPr txBox="1"/>
          <p:nvPr/>
        </p:nvSpPr>
        <p:spPr>
          <a:xfrm>
            <a:off x="906336" y="2396705"/>
            <a:ext cx="58753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t>https://www.oprahmag.com/life/g25954127/african-american-historical-figures/</a:t>
            </a:r>
            <a:endParaRPr lang="en-US"/>
          </a:p>
        </p:txBody>
      </p:sp>
      <p:sp>
        <p:nvSpPr>
          <p:cNvPr id="11" name="TextBox 10">
            <a:extLst>
              <a:ext uri="{FF2B5EF4-FFF2-40B4-BE49-F238E27FC236}">
                <a16:creationId xmlns:a16="http://schemas.microsoft.com/office/drawing/2014/main" id="{8665B013-CDF3-4AED-A2D1-9EA07A431B83}"/>
              </a:ext>
            </a:extLst>
          </p:cNvPr>
          <p:cNvSpPr txBox="1"/>
          <p:nvPr/>
        </p:nvSpPr>
        <p:spPr>
          <a:xfrm>
            <a:off x="869425" y="2628660"/>
            <a:ext cx="599663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t>https://www.oprahmag.com/life/a35181062/black-history-facts/</a:t>
            </a:r>
            <a:endParaRPr lang="en-US"/>
          </a:p>
        </p:txBody>
      </p:sp>
      <p:pic>
        <p:nvPicPr>
          <p:cNvPr id="12" name="Picture 12">
            <a:extLst>
              <a:ext uri="{FF2B5EF4-FFF2-40B4-BE49-F238E27FC236}">
                <a16:creationId xmlns:a16="http://schemas.microsoft.com/office/drawing/2014/main" id="{667372AE-2B8E-4D61-B854-B23FF5E69019}"/>
              </a:ext>
            </a:extLst>
          </p:cNvPr>
          <p:cNvPicPr>
            <a:picLocks noChangeAspect="1"/>
          </p:cNvPicPr>
          <p:nvPr/>
        </p:nvPicPr>
        <p:blipFill>
          <a:blip r:embed="rId5"/>
          <a:stretch>
            <a:fillRect/>
          </a:stretch>
        </p:blipFill>
        <p:spPr>
          <a:xfrm>
            <a:off x="1012415" y="3008283"/>
            <a:ext cx="2743877" cy="1543050"/>
          </a:xfrm>
          <a:prstGeom prst="rect">
            <a:avLst/>
          </a:prstGeom>
        </p:spPr>
      </p:pic>
      <p:pic>
        <p:nvPicPr>
          <p:cNvPr id="14" name="Picture 14">
            <a:extLst>
              <a:ext uri="{FF2B5EF4-FFF2-40B4-BE49-F238E27FC236}">
                <a16:creationId xmlns:a16="http://schemas.microsoft.com/office/drawing/2014/main" id="{717437DE-77F4-47E6-92AF-AA95AEBD1E41}"/>
              </a:ext>
            </a:extLst>
          </p:cNvPr>
          <p:cNvPicPr>
            <a:picLocks noChangeAspect="1"/>
          </p:cNvPicPr>
          <p:nvPr/>
        </p:nvPicPr>
        <p:blipFill>
          <a:blip r:embed="rId6"/>
          <a:stretch>
            <a:fillRect/>
          </a:stretch>
        </p:blipFill>
        <p:spPr>
          <a:xfrm>
            <a:off x="4774999" y="2936815"/>
            <a:ext cx="1957602" cy="1680714"/>
          </a:xfrm>
          <a:prstGeom prst="rect">
            <a:avLst/>
          </a:prstGeom>
        </p:spPr>
      </p:pic>
      <p:pic>
        <p:nvPicPr>
          <p:cNvPr id="15" name="Picture 15">
            <a:extLst>
              <a:ext uri="{FF2B5EF4-FFF2-40B4-BE49-F238E27FC236}">
                <a16:creationId xmlns:a16="http://schemas.microsoft.com/office/drawing/2014/main" id="{76A7929E-835B-43E8-B174-DDE02372F990}"/>
              </a:ext>
            </a:extLst>
          </p:cNvPr>
          <p:cNvPicPr>
            <a:picLocks noChangeAspect="1"/>
          </p:cNvPicPr>
          <p:nvPr/>
        </p:nvPicPr>
        <p:blipFill>
          <a:blip r:embed="rId7"/>
          <a:stretch>
            <a:fillRect/>
          </a:stretch>
        </p:blipFill>
        <p:spPr>
          <a:xfrm>
            <a:off x="2683956" y="7676784"/>
            <a:ext cx="2142756" cy="1420974"/>
          </a:xfrm>
          <a:prstGeom prst="rect">
            <a:avLst/>
          </a:prstGeom>
        </p:spPr>
      </p:pic>
      <p:pic>
        <p:nvPicPr>
          <p:cNvPr id="16" name="Picture 16" descr="A group of people posing for a photo&#10;&#10;Description automatically generated">
            <a:extLst>
              <a:ext uri="{FF2B5EF4-FFF2-40B4-BE49-F238E27FC236}">
                <a16:creationId xmlns:a16="http://schemas.microsoft.com/office/drawing/2014/main" id="{002C1B74-E6F5-4048-B36D-D2EB834E0210}"/>
              </a:ext>
            </a:extLst>
          </p:cNvPr>
          <p:cNvPicPr>
            <a:picLocks noChangeAspect="1"/>
          </p:cNvPicPr>
          <p:nvPr/>
        </p:nvPicPr>
        <p:blipFill>
          <a:blip r:embed="rId8"/>
          <a:stretch>
            <a:fillRect/>
          </a:stretch>
        </p:blipFill>
        <p:spPr>
          <a:xfrm>
            <a:off x="1012416" y="6400271"/>
            <a:ext cx="2211305" cy="1237992"/>
          </a:xfrm>
          <a:prstGeom prst="rect">
            <a:avLst/>
          </a:prstGeom>
        </p:spPr>
      </p:pic>
      <p:pic>
        <p:nvPicPr>
          <p:cNvPr id="17" name="Picture 17">
            <a:extLst>
              <a:ext uri="{FF2B5EF4-FFF2-40B4-BE49-F238E27FC236}">
                <a16:creationId xmlns:a16="http://schemas.microsoft.com/office/drawing/2014/main" id="{3372F483-C492-4CF2-B0C5-CB3E53519698}"/>
              </a:ext>
            </a:extLst>
          </p:cNvPr>
          <p:cNvPicPr>
            <a:picLocks noChangeAspect="1"/>
          </p:cNvPicPr>
          <p:nvPr/>
        </p:nvPicPr>
        <p:blipFill>
          <a:blip r:embed="rId9"/>
          <a:stretch>
            <a:fillRect/>
          </a:stretch>
        </p:blipFill>
        <p:spPr>
          <a:xfrm>
            <a:off x="4924980" y="7453222"/>
            <a:ext cx="1942383" cy="1957717"/>
          </a:xfrm>
          <a:prstGeom prst="rect">
            <a:avLst/>
          </a:prstGeom>
        </p:spPr>
      </p:pic>
      <p:pic>
        <p:nvPicPr>
          <p:cNvPr id="18" name="Picture 18" descr="Text&#10;&#10;Description automatically generated">
            <a:extLst>
              <a:ext uri="{FF2B5EF4-FFF2-40B4-BE49-F238E27FC236}">
                <a16:creationId xmlns:a16="http://schemas.microsoft.com/office/drawing/2014/main" id="{FDDE56E0-D82C-41BF-80BD-BA83407E7FF9}"/>
              </a:ext>
            </a:extLst>
          </p:cNvPr>
          <p:cNvPicPr>
            <a:picLocks noChangeAspect="1"/>
          </p:cNvPicPr>
          <p:nvPr/>
        </p:nvPicPr>
        <p:blipFill>
          <a:blip r:embed="rId10"/>
          <a:stretch>
            <a:fillRect/>
          </a:stretch>
        </p:blipFill>
        <p:spPr>
          <a:xfrm>
            <a:off x="4824793" y="5365630"/>
            <a:ext cx="1979293" cy="1978804"/>
          </a:xfrm>
          <a:prstGeom prst="rect">
            <a:avLst/>
          </a:prstGeom>
        </p:spPr>
      </p:pic>
      <p:pic>
        <p:nvPicPr>
          <p:cNvPr id="19" name="Picture 19" descr="Text&#10;&#10;Description automatically generated">
            <a:extLst>
              <a:ext uri="{FF2B5EF4-FFF2-40B4-BE49-F238E27FC236}">
                <a16:creationId xmlns:a16="http://schemas.microsoft.com/office/drawing/2014/main" id="{0E357476-2D06-4E58-9057-A7D426EA05EE}"/>
              </a:ext>
            </a:extLst>
          </p:cNvPr>
          <p:cNvPicPr>
            <a:picLocks noChangeAspect="1"/>
          </p:cNvPicPr>
          <p:nvPr/>
        </p:nvPicPr>
        <p:blipFill>
          <a:blip r:embed="rId11"/>
          <a:stretch>
            <a:fillRect/>
          </a:stretch>
        </p:blipFill>
        <p:spPr>
          <a:xfrm>
            <a:off x="906956" y="4591930"/>
            <a:ext cx="2000386" cy="1343723"/>
          </a:xfrm>
          <a:prstGeom prst="rect">
            <a:avLst/>
          </a:prstGeom>
        </p:spPr>
      </p:pic>
      <p:pic>
        <p:nvPicPr>
          <p:cNvPr id="20" name="Picture 20">
            <a:extLst>
              <a:ext uri="{FF2B5EF4-FFF2-40B4-BE49-F238E27FC236}">
                <a16:creationId xmlns:a16="http://schemas.microsoft.com/office/drawing/2014/main" id="{D92FDEBC-D717-4AAF-A167-8A5541C306E5}"/>
              </a:ext>
            </a:extLst>
          </p:cNvPr>
          <p:cNvPicPr>
            <a:picLocks noChangeAspect="1"/>
          </p:cNvPicPr>
          <p:nvPr/>
        </p:nvPicPr>
        <p:blipFill>
          <a:blip r:embed="rId12"/>
          <a:stretch>
            <a:fillRect/>
          </a:stretch>
        </p:blipFill>
        <p:spPr>
          <a:xfrm>
            <a:off x="2958151" y="4590690"/>
            <a:ext cx="1821103" cy="1810110"/>
          </a:xfrm>
          <a:prstGeom prst="rect">
            <a:avLst/>
          </a:prstGeom>
        </p:spPr>
      </p:pic>
    </p:spTree>
    <p:extLst>
      <p:ext uri="{BB962C8B-B14F-4D97-AF65-F5344CB8AC3E}">
        <p14:creationId xmlns:p14="http://schemas.microsoft.com/office/powerpoint/2010/main" val="3555392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316518712"/>
              </p:ext>
            </p:extLst>
          </p:nvPr>
        </p:nvGraphicFramePr>
        <p:xfrm>
          <a:off x="0" y="16044"/>
          <a:ext cx="7772400" cy="10058400"/>
        </p:xfrm>
        <a:graphic>
          <a:graphicData uri="http://schemas.openxmlformats.org/presentationml/2006/ole">
            <mc:AlternateContent xmlns:mc="http://schemas.openxmlformats.org/markup-compatibility/2006">
              <mc:Choice xmlns:v="urn:schemas-microsoft-com:vml" Requires="v">
                <p:oleObj spid="_x0000_s16393"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0" y="16044"/>
                        <a:ext cx="7772400" cy="10058400"/>
                      </a:xfrm>
                      <a:prstGeom prst="rect">
                        <a:avLst/>
                      </a:prstGeom>
                    </p:spPr>
                  </p:pic>
                </p:oleObj>
              </mc:Fallback>
            </mc:AlternateContent>
          </a:graphicData>
        </a:graphic>
      </p:graphicFrame>
      <p:sp>
        <p:nvSpPr>
          <p:cNvPr id="8" name="TextBox 7"/>
          <p:cNvSpPr txBox="1"/>
          <p:nvPr/>
        </p:nvSpPr>
        <p:spPr>
          <a:xfrm>
            <a:off x="924377" y="3014417"/>
            <a:ext cx="2923425" cy="6432530"/>
          </a:xfrm>
          <a:prstGeom prst="rect">
            <a:avLst/>
          </a:prstGeom>
          <a:noFill/>
          <a:ln>
            <a:solidFill>
              <a:schemeClr val="tx1"/>
            </a:solidFill>
            <a:prstDash val="lgDash"/>
          </a:ln>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Students of the Month</a:t>
            </a:r>
          </a:p>
          <a:p>
            <a:pPr algn="ctr"/>
            <a:endParaRPr lang="en-US" sz="1600" dirty="0">
              <a:latin typeface="Arial Black" panose="020B0A04020102020204" pitchFamily="34" charset="0"/>
            </a:endParaRPr>
          </a:p>
          <a:p>
            <a:r>
              <a:rPr lang="en-US" dirty="0">
                <a:ea typeface="+mn-lt"/>
                <a:cs typeface="+mn-lt"/>
              </a:rPr>
              <a:t>Miller-  Julie Parrado </a:t>
            </a:r>
            <a:endParaRPr lang="en-US" dirty="0"/>
          </a:p>
          <a:p>
            <a:endParaRPr lang="en-US" dirty="0">
              <a:ea typeface="+mn-lt"/>
              <a:cs typeface="+mn-lt"/>
            </a:endParaRPr>
          </a:p>
          <a:p>
            <a:r>
              <a:rPr lang="en-US" dirty="0">
                <a:ea typeface="+mn-lt"/>
                <a:cs typeface="+mn-lt"/>
              </a:rPr>
              <a:t>Flowers- </a:t>
            </a:r>
            <a:r>
              <a:rPr lang="en-US" dirty="0" err="1">
                <a:ea typeface="+mn-lt"/>
                <a:cs typeface="+mn-lt"/>
              </a:rPr>
              <a:t>Alrletty</a:t>
            </a:r>
            <a:r>
              <a:rPr lang="en-US" dirty="0">
                <a:ea typeface="+mn-lt"/>
                <a:cs typeface="+mn-lt"/>
              </a:rPr>
              <a:t> Alonso-Marti</a:t>
            </a:r>
            <a:endParaRPr lang="en-US" dirty="0">
              <a:cs typeface="Calibri"/>
            </a:endParaRPr>
          </a:p>
          <a:p>
            <a:endParaRPr lang="en-US" dirty="0">
              <a:ea typeface="+mn-lt"/>
              <a:cs typeface="+mn-lt"/>
            </a:endParaRPr>
          </a:p>
          <a:p>
            <a:r>
              <a:rPr lang="en-US" dirty="0">
                <a:ea typeface="+mn-lt"/>
                <a:cs typeface="+mn-lt"/>
              </a:rPr>
              <a:t>Vann-  Lewis Hernandez</a:t>
            </a:r>
            <a:endParaRPr lang="en-US" dirty="0"/>
          </a:p>
          <a:p>
            <a:endParaRPr lang="en-US" dirty="0">
              <a:ea typeface="+mn-lt"/>
              <a:cs typeface="+mn-lt"/>
            </a:endParaRPr>
          </a:p>
          <a:p>
            <a:r>
              <a:rPr lang="en-US" dirty="0">
                <a:ea typeface="+mn-lt"/>
                <a:cs typeface="+mn-lt"/>
              </a:rPr>
              <a:t>Simon-  Audrey Cox</a:t>
            </a:r>
            <a:endParaRPr lang="en-US" dirty="0">
              <a:cs typeface="Calibri"/>
            </a:endParaRPr>
          </a:p>
          <a:p>
            <a:endParaRPr lang="en-US" dirty="0">
              <a:ea typeface="+mn-lt"/>
              <a:cs typeface="+mn-lt"/>
            </a:endParaRPr>
          </a:p>
          <a:p>
            <a:r>
              <a:rPr lang="en-US" dirty="0">
                <a:ea typeface="+mn-lt"/>
                <a:cs typeface="+mn-lt"/>
              </a:rPr>
              <a:t>Figueroa-  Valentina Lozano</a:t>
            </a:r>
            <a:endParaRPr lang="en-US" dirty="0">
              <a:cs typeface="Calibri"/>
            </a:endParaRPr>
          </a:p>
          <a:p>
            <a:endParaRPr lang="en-US" dirty="0">
              <a:ea typeface="+mn-lt"/>
              <a:cs typeface="+mn-lt"/>
            </a:endParaRPr>
          </a:p>
          <a:p>
            <a:r>
              <a:rPr lang="en-US" dirty="0">
                <a:ea typeface="+mn-lt"/>
                <a:cs typeface="+mn-lt"/>
              </a:rPr>
              <a:t>Lyons-  DeMarcus Evans </a:t>
            </a:r>
            <a:endParaRPr lang="en-US" dirty="0">
              <a:cs typeface="Calibri"/>
            </a:endParaRPr>
          </a:p>
          <a:p>
            <a:endParaRPr lang="en-US" dirty="0">
              <a:ea typeface="+mn-lt"/>
              <a:cs typeface="+mn-lt"/>
            </a:endParaRPr>
          </a:p>
          <a:p>
            <a:r>
              <a:rPr lang="en-US" dirty="0">
                <a:ea typeface="+mn-lt"/>
                <a:cs typeface="+mn-lt"/>
              </a:rPr>
              <a:t>Jiminez-  Makenzie Shepherd</a:t>
            </a:r>
            <a:endParaRPr lang="en-US" dirty="0">
              <a:cs typeface="Calibri"/>
            </a:endParaRPr>
          </a:p>
          <a:p>
            <a:endParaRPr lang="en-US" dirty="0">
              <a:ea typeface="+mn-lt"/>
              <a:cs typeface="+mn-lt"/>
            </a:endParaRPr>
          </a:p>
          <a:p>
            <a:r>
              <a:rPr lang="en-US" dirty="0">
                <a:ea typeface="+mn-lt"/>
                <a:cs typeface="+mn-lt"/>
              </a:rPr>
              <a:t>King-  Ivy </a:t>
            </a:r>
            <a:r>
              <a:rPr lang="en-US" dirty="0" smtClean="0">
                <a:ea typeface="+mn-lt"/>
                <a:cs typeface="+mn-lt"/>
              </a:rPr>
              <a:t>Rose</a:t>
            </a:r>
          </a:p>
          <a:p>
            <a:endParaRPr lang="en-US" dirty="0">
              <a:ea typeface="+mn-lt"/>
              <a:cs typeface="+mn-lt"/>
            </a:endParaRPr>
          </a:p>
          <a:p>
            <a:endParaRPr lang="en-US" dirty="0" smtClean="0">
              <a:ea typeface="+mn-lt"/>
              <a:cs typeface="+mn-lt"/>
            </a:endParaRPr>
          </a:p>
          <a:p>
            <a:endParaRPr lang="en-US" dirty="0">
              <a:ea typeface="+mn-lt"/>
              <a:cs typeface="+mn-lt"/>
            </a:endParaRPr>
          </a:p>
          <a:p>
            <a:endParaRPr lang="en-US" dirty="0">
              <a:cs typeface="Calibri"/>
            </a:endParaRPr>
          </a:p>
          <a:p>
            <a:endParaRPr lang="en-US" dirty="0">
              <a:cs typeface="Calibri"/>
            </a:endParaRPr>
          </a:p>
        </p:txBody>
      </p:sp>
      <p:sp>
        <p:nvSpPr>
          <p:cNvPr id="10" name="TextBox 9"/>
          <p:cNvSpPr txBox="1"/>
          <p:nvPr/>
        </p:nvSpPr>
        <p:spPr>
          <a:xfrm>
            <a:off x="3902394" y="3014416"/>
            <a:ext cx="2878632" cy="6463308"/>
          </a:xfrm>
          <a:prstGeom prst="rect">
            <a:avLst/>
          </a:prstGeom>
          <a:noFill/>
          <a:ln>
            <a:solidFill>
              <a:schemeClr val="tx1"/>
            </a:solidFill>
            <a:prstDash val="lgDash"/>
          </a:ln>
        </p:spPr>
        <p:txBody>
          <a:bodyPr wrap="square" lIns="91440" tIns="45720" rIns="91440" bIns="45720" rtlCol="0" anchor="t">
            <a:spAutoFit/>
          </a:bodyPr>
          <a:lstStyle/>
          <a:p>
            <a:r>
              <a:rPr lang="en-US" b="1" dirty="0">
                <a:latin typeface="Arial"/>
                <a:cs typeface="Arial"/>
              </a:rPr>
              <a:t>What are we </a:t>
            </a:r>
          </a:p>
          <a:p>
            <a:r>
              <a:rPr lang="en-US" b="1" dirty="0">
                <a:latin typeface="Arial"/>
                <a:cs typeface="Arial"/>
              </a:rPr>
              <a:t>learning?</a:t>
            </a:r>
            <a:endParaRPr lang="en-US" dirty="0">
              <a:latin typeface="Arial" panose="020B0604020202020204" pitchFamily="34" charset="0"/>
              <a:cs typeface="Arial" panose="020B0604020202020204" pitchFamily="34" charset="0"/>
            </a:endParaRPr>
          </a:p>
          <a:p>
            <a:endParaRPr lang="en-US" b="1" dirty="0"/>
          </a:p>
          <a:p>
            <a:r>
              <a:rPr lang="en-US" dirty="0">
                <a:ea typeface="+mn-lt"/>
                <a:cs typeface="+mn-lt"/>
              </a:rPr>
              <a:t>ELA: Identify key details (characters, setting, events); Compare and contrast</a:t>
            </a:r>
          </a:p>
          <a:p>
            <a:endParaRPr lang="en-US" dirty="0">
              <a:ea typeface="+mn-lt"/>
              <a:cs typeface="+mn-lt"/>
            </a:endParaRPr>
          </a:p>
          <a:p>
            <a:r>
              <a:rPr lang="en-US" dirty="0">
                <a:ea typeface="+mn-lt"/>
                <a:cs typeface="+mn-lt"/>
              </a:rPr>
              <a:t>Math: Addition</a:t>
            </a:r>
            <a:endParaRPr lang="en-US" dirty="0">
              <a:cs typeface="Calibri"/>
            </a:endParaRPr>
          </a:p>
          <a:p>
            <a:endParaRPr lang="en-US" dirty="0">
              <a:ea typeface="+mn-lt"/>
              <a:cs typeface="+mn-lt"/>
            </a:endParaRPr>
          </a:p>
          <a:p>
            <a:r>
              <a:rPr lang="en-US" dirty="0">
                <a:ea typeface="+mn-lt"/>
                <a:cs typeface="+mn-lt"/>
              </a:rPr>
              <a:t>Science: Matter</a:t>
            </a:r>
            <a:endParaRPr lang="en-US" dirty="0">
              <a:cs typeface="Calibri"/>
            </a:endParaRPr>
          </a:p>
          <a:p>
            <a:endParaRPr lang="en-US" dirty="0">
              <a:ea typeface="+mn-lt"/>
              <a:cs typeface="+mn-lt"/>
            </a:endParaRPr>
          </a:p>
          <a:p>
            <a:r>
              <a:rPr lang="en-US" dirty="0">
                <a:ea typeface="+mn-lt"/>
                <a:cs typeface="+mn-lt"/>
              </a:rPr>
              <a:t>Social Studies: Showing Respect; Good Citizen; Black </a:t>
            </a:r>
            <a:r>
              <a:rPr lang="en-US" dirty="0" smtClean="0">
                <a:ea typeface="+mn-lt"/>
                <a:cs typeface="+mn-lt"/>
              </a:rPr>
              <a:t>History</a:t>
            </a:r>
            <a:endParaRPr lang="en-US" dirty="0">
              <a:cs typeface="Calibri"/>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FADE5C7-F851-3C44-ABC7-49D46424CC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3" y="685117"/>
            <a:ext cx="5863049" cy="2246098"/>
          </a:xfrm>
          <a:prstGeom prst="rect">
            <a:avLst/>
          </a:prstGeom>
        </p:spPr>
      </p:pic>
      <p:pic>
        <p:nvPicPr>
          <p:cNvPr id="11" name="Picture 10">
            <a:extLst>
              <a:ext uri="{FF2B5EF4-FFF2-40B4-BE49-F238E27FC236}">
                <a16:creationId xmlns:a16="http://schemas.microsoft.com/office/drawing/2014/main" id="{384FCD2D-27D5-D440-9B65-A70024C8CD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pic>
        <p:nvPicPr>
          <p:cNvPr id="9" name="Picture 8">
            <a:extLst>
              <a:ext uri="{FF2B5EF4-FFF2-40B4-BE49-F238E27FC236}">
                <a16:creationId xmlns:a16="http://schemas.microsoft.com/office/drawing/2014/main" id="{6214568C-E85B-3443-BC2B-941234B013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7734" y="3014416"/>
            <a:ext cx="1141278" cy="1476948"/>
          </a:xfrm>
          <a:prstGeom prst="rect">
            <a:avLst/>
          </a:prstGeom>
        </p:spPr>
      </p:pic>
      <p:pic>
        <p:nvPicPr>
          <p:cNvPr id="2" name="Picture 2" descr="A close up of a sign&#10;&#10;Description automatically generated">
            <a:extLst>
              <a:ext uri="{FF2B5EF4-FFF2-40B4-BE49-F238E27FC236}">
                <a16:creationId xmlns:a16="http://schemas.microsoft.com/office/drawing/2014/main" id="{5E609564-AFA1-488F-B04C-A5EDE7ACC608}"/>
              </a:ext>
            </a:extLst>
          </p:cNvPr>
          <p:cNvPicPr>
            <a:picLocks noChangeAspect="1"/>
          </p:cNvPicPr>
          <p:nvPr/>
        </p:nvPicPr>
        <p:blipFill>
          <a:blip r:embed="rId8"/>
          <a:stretch>
            <a:fillRect/>
          </a:stretch>
        </p:blipFill>
        <p:spPr>
          <a:xfrm>
            <a:off x="5642108" y="7982901"/>
            <a:ext cx="1156705" cy="1494062"/>
          </a:xfrm>
          <a:prstGeom prst="rect">
            <a:avLst/>
          </a:prstGeom>
        </p:spPr>
      </p:pic>
    </p:spTree>
    <p:extLst>
      <p:ext uri="{BB962C8B-B14F-4D97-AF65-F5344CB8AC3E}">
        <p14:creationId xmlns:p14="http://schemas.microsoft.com/office/powerpoint/2010/main" val="1890294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nvGraphicFramePr>
        <p:xfrm>
          <a:off x="0" y="16044"/>
          <a:ext cx="7772400" cy="10058400"/>
        </p:xfrm>
        <a:graphic>
          <a:graphicData uri="http://schemas.openxmlformats.org/presentationml/2006/ole">
            <mc:AlternateContent xmlns:mc="http://schemas.openxmlformats.org/markup-compatibility/2006">
              <mc:Choice xmlns:v="urn:schemas-microsoft-com:vml" Requires="v">
                <p:oleObj spid="_x0000_s17417"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0" y="16044"/>
                        <a:ext cx="7772400" cy="10058400"/>
                      </a:xfrm>
                      <a:prstGeom prst="rect">
                        <a:avLst/>
                      </a:prstGeom>
                    </p:spPr>
                  </p:pic>
                </p:oleObj>
              </mc:Fallback>
            </mc:AlternateContent>
          </a:graphicData>
        </a:graphic>
      </p:graphicFrame>
      <p:sp>
        <p:nvSpPr>
          <p:cNvPr id="8" name="TextBox 7"/>
          <p:cNvSpPr txBox="1"/>
          <p:nvPr/>
        </p:nvSpPr>
        <p:spPr>
          <a:xfrm>
            <a:off x="935962" y="3174187"/>
            <a:ext cx="2928697" cy="6186309"/>
          </a:xfrm>
          <a:prstGeom prst="rect">
            <a:avLst/>
          </a:prstGeom>
          <a:noFill/>
          <a:ln>
            <a:solidFill>
              <a:schemeClr val="tx1"/>
            </a:solidFill>
            <a:prstDash val="lgDash"/>
          </a:ln>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Students of the Month</a:t>
            </a:r>
          </a:p>
          <a:p>
            <a:pPr algn="ctr"/>
            <a:endParaRPr lang="en-US" dirty="0">
              <a:latin typeface="Arial Black" panose="020B0A04020102020204" pitchFamily="34" charset="0"/>
            </a:endParaRPr>
          </a:p>
          <a:p>
            <a:r>
              <a:rPr lang="en-US" dirty="0">
                <a:ea typeface="+mn-lt"/>
                <a:cs typeface="+mn-lt"/>
              </a:rPr>
              <a:t>Sherman – Neyden Alamo</a:t>
            </a:r>
          </a:p>
          <a:p>
            <a:endParaRPr lang="en-US" dirty="0">
              <a:ea typeface="+mn-lt"/>
              <a:cs typeface="+mn-lt"/>
            </a:endParaRPr>
          </a:p>
          <a:p>
            <a:r>
              <a:rPr lang="en-US" dirty="0">
                <a:ea typeface="+mn-lt"/>
                <a:cs typeface="+mn-lt"/>
              </a:rPr>
              <a:t>Rodriguez – Adriel Cruz</a:t>
            </a:r>
          </a:p>
          <a:p>
            <a:endParaRPr lang="en-US" dirty="0">
              <a:ea typeface="+mn-lt"/>
              <a:cs typeface="+mn-lt"/>
            </a:endParaRPr>
          </a:p>
          <a:p>
            <a:r>
              <a:rPr lang="en-US" dirty="0">
                <a:ea typeface="+mn-lt"/>
                <a:cs typeface="+mn-lt"/>
              </a:rPr>
              <a:t>Osorio – William Courtney</a:t>
            </a:r>
          </a:p>
          <a:p>
            <a:endParaRPr lang="en-US" dirty="0">
              <a:ea typeface="+mn-lt"/>
              <a:cs typeface="+mn-lt"/>
            </a:endParaRPr>
          </a:p>
          <a:p>
            <a:r>
              <a:rPr lang="en-US" dirty="0">
                <a:ea typeface="+mn-lt"/>
                <a:cs typeface="+mn-lt"/>
              </a:rPr>
              <a:t>Staley – Cadence Lewis</a:t>
            </a:r>
            <a:endParaRPr lang="en-US" dirty="0">
              <a:cs typeface="Calibri"/>
            </a:endParaRPr>
          </a:p>
          <a:p>
            <a:endParaRPr lang="en-US" dirty="0">
              <a:ea typeface="+mn-lt"/>
              <a:cs typeface="+mn-lt"/>
            </a:endParaRPr>
          </a:p>
          <a:p>
            <a:r>
              <a:rPr lang="en-US" dirty="0">
                <a:ea typeface="+mn-lt"/>
                <a:cs typeface="+mn-lt"/>
              </a:rPr>
              <a:t>Santiago – Jaurice Fennell</a:t>
            </a:r>
          </a:p>
          <a:p>
            <a:endParaRPr lang="en-US" dirty="0">
              <a:ea typeface="+mn-lt"/>
              <a:cs typeface="+mn-lt"/>
            </a:endParaRPr>
          </a:p>
          <a:p>
            <a:r>
              <a:rPr lang="en-US" dirty="0" err="1">
                <a:ea typeface="+mn-lt"/>
                <a:cs typeface="+mn-lt"/>
              </a:rPr>
              <a:t>McGucken</a:t>
            </a:r>
            <a:r>
              <a:rPr lang="en-US" dirty="0">
                <a:ea typeface="+mn-lt"/>
                <a:cs typeface="+mn-lt"/>
              </a:rPr>
              <a:t> – Kyrie Johnson</a:t>
            </a:r>
            <a:endParaRPr lang="en-US" dirty="0">
              <a:cs typeface="Calibri"/>
            </a:endParaRPr>
          </a:p>
          <a:p>
            <a:endParaRPr lang="en-US" dirty="0">
              <a:cs typeface="Calibri"/>
            </a:endParaRPr>
          </a:p>
          <a:p>
            <a:r>
              <a:rPr lang="en-US" dirty="0"/>
              <a:t>Wilson- </a:t>
            </a:r>
            <a:r>
              <a:rPr lang="en-US" dirty="0" err="1"/>
              <a:t>Leriann</a:t>
            </a:r>
            <a:r>
              <a:rPr lang="en-US" dirty="0"/>
              <a:t> </a:t>
            </a:r>
            <a:r>
              <a:rPr lang="en-US" dirty="0" smtClean="0"/>
              <a:t>Vargas-Garcia</a:t>
            </a:r>
            <a:endParaRPr lang="en-US" b="1" dirty="0">
              <a:latin typeface="Arial" panose="020B0604020202020204" pitchFamily="34" charset="0"/>
              <a:cs typeface="Arial" panose="020B0604020202020204" pitchFamily="34" charset="0"/>
            </a:endParaRPr>
          </a:p>
          <a:p>
            <a:endParaRPr lang="en-US" b="1" dirty="0">
              <a:latin typeface="Arial"/>
              <a:cs typeface="Arial"/>
            </a:endParaRPr>
          </a:p>
          <a:p>
            <a:endParaRPr lang="en-US" b="1" dirty="0">
              <a:latin typeface="Arial"/>
              <a:cs typeface="Arial"/>
            </a:endParaRPr>
          </a:p>
          <a:p>
            <a:endParaRPr lang="en-US" b="1" dirty="0">
              <a:latin typeface="Arial"/>
              <a:cs typeface="Arial"/>
            </a:endParaRPr>
          </a:p>
          <a:p>
            <a:endParaRPr lang="en-US" b="1" dirty="0">
              <a:latin typeface="Arial"/>
              <a:cs typeface="Arial"/>
            </a:endParaRPr>
          </a:p>
          <a:p>
            <a:endParaRPr lang="en-US" b="1" dirty="0">
              <a:latin typeface="Arial"/>
              <a:cs typeface="Arial"/>
            </a:endParaRPr>
          </a:p>
          <a:p>
            <a:endParaRPr lang="en-US" dirty="0">
              <a:latin typeface="Arial Black" panose="020B0A04020102020204" pitchFamily="34" charset="0"/>
              <a:cs typeface="Arial"/>
            </a:endParaRPr>
          </a:p>
        </p:txBody>
      </p:sp>
      <p:sp>
        <p:nvSpPr>
          <p:cNvPr id="10" name="TextBox 9"/>
          <p:cNvSpPr txBox="1"/>
          <p:nvPr/>
        </p:nvSpPr>
        <p:spPr>
          <a:xfrm>
            <a:off x="3932722" y="3179458"/>
            <a:ext cx="2918151" cy="6509474"/>
          </a:xfrm>
          <a:prstGeom prst="rect">
            <a:avLst/>
          </a:prstGeom>
          <a:noFill/>
          <a:ln>
            <a:solidFill>
              <a:schemeClr val="tx1"/>
            </a:solidFill>
            <a:prstDash val="lgDash"/>
          </a:ln>
        </p:spPr>
        <p:txBody>
          <a:bodyPr wrap="square" lIns="91440" tIns="45720" rIns="91440" bIns="45720" rtlCol="0" anchor="t">
            <a:spAutoFit/>
          </a:bodyPr>
          <a:lstStyle/>
          <a:p>
            <a:r>
              <a:rPr lang="en-US" sz="1650" b="1" dirty="0">
                <a:latin typeface="Arial"/>
                <a:cs typeface="Arial"/>
              </a:rPr>
              <a:t>What are we </a:t>
            </a:r>
          </a:p>
          <a:p>
            <a:r>
              <a:rPr lang="en-US" sz="1650" b="1" dirty="0">
                <a:latin typeface="Arial"/>
                <a:cs typeface="Arial"/>
              </a:rPr>
              <a:t>learning?</a:t>
            </a:r>
            <a:endParaRPr lang="en-US" sz="1650" b="1" dirty="0">
              <a:latin typeface="Arial" panose="020B0604020202020204" pitchFamily="34" charset="0"/>
              <a:cs typeface="Arial" panose="020B0604020202020204" pitchFamily="34" charset="0"/>
            </a:endParaRPr>
          </a:p>
          <a:p>
            <a:pPr algn="ctr"/>
            <a:endParaRPr lang="en-US" b="1" dirty="0">
              <a:latin typeface="Calibri"/>
              <a:cs typeface="Calibri"/>
            </a:endParaRPr>
          </a:p>
          <a:p>
            <a:r>
              <a:rPr lang="en-US" dirty="0">
                <a:ea typeface="+mn-lt"/>
                <a:cs typeface="+mn-lt"/>
              </a:rPr>
              <a:t>Math -  Subtractions Strategies</a:t>
            </a:r>
            <a:endParaRPr lang="en-US" dirty="0">
              <a:cs typeface="Calibri" panose="020F0502020204030204"/>
            </a:endParaRPr>
          </a:p>
          <a:p>
            <a:endParaRPr lang="en-US" dirty="0">
              <a:ea typeface="+mn-lt"/>
              <a:cs typeface="+mn-lt"/>
            </a:endParaRPr>
          </a:p>
          <a:p>
            <a:r>
              <a:rPr lang="en-US" dirty="0">
                <a:ea typeface="+mn-lt"/>
                <a:cs typeface="+mn-lt"/>
              </a:rPr>
              <a:t>Science – Natural Resources</a:t>
            </a:r>
            <a:endParaRPr lang="en-US" dirty="0">
              <a:cs typeface="Calibri"/>
            </a:endParaRPr>
          </a:p>
          <a:p>
            <a:endParaRPr lang="en-US" dirty="0">
              <a:ea typeface="+mn-lt"/>
              <a:cs typeface="+mn-lt"/>
            </a:endParaRPr>
          </a:p>
          <a:p>
            <a:r>
              <a:rPr lang="en-US" dirty="0">
                <a:ea typeface="+mn-lt"/>
                <a:cs typeface="+mn-lt"/>
              </a:rPr>
              <a:t>Social Studies -  Goods and Services, Black History Month</a:t>
            </a:r>
            <a:endParaRPr lang="en-US" dirty="0">
              <a:cs typeface="Calibri"/>
            </a:endParaRPr>
          </a:p>
          <a:p>
            <a:endParaRPr lang="en-US" dirty="0">
              <a:cs typeface="Calibri"/>
            </a:endParaRPr>
          </a:p>
          <a:p>
            <a:pPr fontAlgn="base"/>
            <a:r>
              <a:rPr lang="en-US" dirty="0"/>
              <a:t>ELA-</a:t>
            </a:r>
            <a:r>
              <a:rPr lang="en-US" b="1" dirty="0"/>
              <a:t> </a:t>
            </a:r>
            <a:r>
              <a:rPr lang="en-US" dirty="0"/>
              <a:t>Main Idea, Sequencing, Sentence building, Mechanics of </a:t>
            </a:r>
            <a:r>
              <a:rPr lang="en-US" dirty="0" smtClean="0"/>
              <a:t>Grammar</a:t>
            </a:r>
          </a:p>
          <a:p>
            <a:pPr fontAlgn="base"/>
            <a:endParaRPr lang="en-US" sz="2400" dirty="0"/>
          </a:p>
          <a:p>
            <a:r>
              <a:rPr lang="en-US" sz="2400" dirty="0"/>
              <a:t/>
            </a:r>
            <a:br>
              <a:rPr lang="en-US" sz="2400" dirty="0"/>
            </a:br>
            <a:r>
              <a:rPr lang="en-US" dirty="0"/>
              <a:t/>
            </a:r>
            <a:br>
              <a:rPr lang="en-US" dirty="0"/>
            </a:br>
            <a:endParaRPr lang="en-US" dirty="0">
              <a:cs typeface="Calibri"/>
            </a:endParaRPr>
          </a:p>
          <a:p>
            <a:endParaRPr lang="en-US" sz="1650" dirty="0">
              <a:latin typeface="Arial" panose="020B0604020202020204" pitchFamily="34" charset="0"/>
              <a:cs typeface="Arial" panose="020B0604020202020204" pitchFamily="34" charset="0"/>
            </a:endParaRPr>
          </a:p>
          <a:p>
            <a:endParaRPr lang="en-US" sz="1650" dirty="0">
              <a:latin typeface="Arial" panose="020B0604020202020204" pitchFamily="34" charset="0"/>
              <a:cs typeface="Arial" panose="020B0604020202020204" pitchFamily="34" charset="0"/>
            </a:endParaRPr>
          </a:p>
          <a:p>
            <a:endParaRPr lang="en-US" sz="1650" dirty="0">
              <a:latin typeface="Arial" panose="020B0604020202020204" pitchFamily="34" charset="0"/>
              <a:cs typeface="Arial" panose="020B0604020202020204" pitchFamily="34" charset="0"/>
            </a:endParaRPr>
          </a:p>
          <a:p>
            <a:endParaRPr lang="en-US" sz="165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DD9A3F5-A2C1-3B4A-8208-ABEBCACD59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3" y="677445"/>
            <a:ext cx="5863049" cy="2502013"/>
          </a:xfrm>
          <a:prstGeom prst="rect">
            <a:avLst/>
          </a:prstGeom>
        </p:spPr>
      </p:pic>
      <p:pic>
        <p:nvPicPr>
          <p:cNvPr id="11" name="Picture 10">
            <a:extLst>
              <a:ext uri="{FF2B5EF4-FFF2-40B4-BE49-F238E27FC236}">
                <a16:creationId xmlns:a16="http://schemas.microsoft.com/office/drawing/2014/main" id="{27CECD07-C66C-3344-8425-4922C191D0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pic>
        <p:nvPicPr>
          <p:cNvPr id="9" name="Picture 8">
            <a:extLst>
              <a:ext uri="{FF2B5EF4-FFF2-40B4-BE49-F238E27FC236}">
                <a16:creationId xmlns:a16="http://schemas.microsoft.com/office/drawing/2014/main" id="{FA3098CA-C56C-5347-A854-50AD0DE5A1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5159" y="3179458"/>
            <a:ext cx="1141278" cy="1476948"/>
          </a:xfrm>
          <a:prstGeom prst="rect">
            <a:avLst/>
          </a:prstGeom>
        </p:spPr>
      </p:pic>
      <p:pic>
        <p:nvPicPr>
          <p:cNvPr id="2" name="Picture 2" descr="A close up of a sign&#10;&#10;Description automatically generated">
            <a:extLst>
              <a:ext uri="{FF2B5EF4-FFF2-40B4-BE49-F238E27FC236}">
                <a16:creationId xmlns:a16="http://schemas.microsoft.com/office/drawing/2014/main" id="{72CAFE68-C19B-4235-B21E-52B5FD68D41C}"/>
              </a:ext>
            </a:extLst>
          </p:cNvPr>
          <p:cNvPicPr>
            <a:picLocks noChangeAspect="1"/>
          </p:cNvPicPr>
          <p:nvPr/>
        </p:nvPicPr>
        <p:blipFill>
          <a:blip r:embed="rId8"/>
          <a:stretch>
            <a:fillRect/>
          </a:stretch>
        </p:blipFill>
        <p:spPr>
          <a:xfrm>
            <a:off x="5958488" y="8283387"/>
            <a:ext cx="935239" cy="1209391"/>
          </a:xfrm>
          <a:prstGeom prst="rect">
            <a:avLst/>
          </a:prstGeom>
        </p:spPr>
      </p:pic>
    </p:spTree>
    <p:extLst>
      <p:ext uri="{BB962C8B-B14F-4D97-AF65-F5344CB8AC3E}">
        <p14:creationId xmlns:p14="http://schemas.microsoft.com/office/powerpoint/2010/main" val="3986058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nvGraphicFramePr>
        <p:xfrm>
          <a:off x="0" y="16044"/>
          <a:ext cx="7772400" cy="10058400"/>
        </p:xfrm>
        <a:graphic>
          <a:graphicData uri="http://schemas.openxmlformats.org/presentationml/2006/ole">
            <mc:AlternateContent xmlns:mc="http://schemas.openxmlformats.org/markup-compatibility/2006">
              <mc:Choice xmlns:v="urn:schemas-microsoft-com:vml" Requires="v">
                <p:oleObj spid="_x0000_s18441"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0" y="16044"/>
                        <a:ext cx="7772400" cy="10058400"/>
                      </a:xfrm>
                      <a:prstGeom prst="rect">
                        <a:avLst/>
                      </a:prstGeom>
                    </p:spPr>
                  </p:pic>
                </p:oleObj>
              </mc:Fallback>
            </mc:AlternateContent>
          </a:graphicData>
        </a:graphic>
      </p:graphicFrame>
      <p:sp>
        <p:nvSpPr>
          <p:cNvPr id="8" name="TextBox 7"/>
          <p:cNvSpPr txBox="1"/>
          <p:nvPr/>
        </p:nvSpPr>
        <p:spPr>
          <a:xfrm>
            <a:off x="935965" y="3157437"/>
            <a:ext cx="2918152" cy="6186309"/>
          </a:xfrm>
          <a:prstGeom prst="rect">
            <a:avLst/>
          </a:prstGeom>
          <a:noFill/>
          <a:ln>
            <a:solidFill>
              <a:schemeClr val="tx1"/>
            </a:solidFill>
            <a:prstDash val="lgDash"/>
          </a:ln>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Students of the Month</a:t>
            </a:r>
          </a:p>
          <a:p>
            <a:pPr fontAlgn="base"/>
            <a:endParaRPr lang="en-US" b="1" dirty="0"/>
          </a:p>
          <a:p>
            <a:r>
              <a:rPr lang="en-US" dirty="0">
                <a:ea typeface="+mn-lt"/>
                <a:cs typeface="+mn-lt"/>
              </a:rPr>
              <a:t>Figueroa- Ismerai Ruiz</a:t>
            </a:r>
            <a:endParaRPr lang="en-US" dirty="0"/>
          </a:p>
          <a:p>
            <a:endParaRPr lang="en-US" dirty="0">
              <a:ea typeface="+mn-lt"/>
              <a:cs typeface="+mn-lt"/>
            </a:endParaRPr>
          </a:p>
          <a:p>
            <a:r>
              <a:rPr lang="en-US" dirty="0">
                <a:ea typeface="+mn-lt"/>
                <a:cs typeface="+mn-lt"/>
              </a:rPr>
              <a:t>Ortiz- Benjamin Landis</a:t>
            </a:r>
            <a:endParaRPr lang="en-US" dirty="0">
              <a:cs typeface="Calibri"/>
            </a:endParaRPr>
          </a:p>
          <a:p>
            <a:endParaRPr lang="en-US" dirty="0">
              <a:ea typeface="+mn-lt"/>
              <a:cs typeface="+mn-lt"/>
            </a:endParaRPr>
          </a:p>
          <a:p>
            <a:r>
              <a:rPr lang="en-US" dirty="0">
                <a:ea typeface="+mn-lt"/>
                <a:cs typeface="+mn-lt"/>
              </a:rPr>
              <a:t>Rodriguez-Maria Bozo</a:t>
            </a:r>
          </a:p>
          <a:p>
            <a:endParaRPr lang="en-US" dirty="0">
              <a:cs typeface="Calibri"/>
            </a:endParaRPr>
          </a:p>
          <a:p>
            <a:r>
              <a:rPr lang="en-US" dirty="0">
                <a:ea typeface="+mn-lt"/>
                <a:cs typeface="+mn-lt"/>
              </a:rPr>
              <a:t>Morales- Amaya L. Medina</a:t>
            </a:r>
            <a:endParaRPr lang="en-US" dirty="0">
              <a:cs typeface="Calibri"/>
            </a:endParaRPr>
          </a:p>
          <a:p>
            <a:endParaRPr lang="en-US" dirty="0">
              <a:ea typeface="+mn-lt"/>
              <a:cs typeface="+mn-lt"/>
            </a:endParaRPr>
          </a:p>
          <a:p>
            <a:r>
              <a:rPr lang="en-US" dirty="0">
                <a:ea typeface="+mn-lt"/>
                <a:cs typeface="+mn-lt"/>
              </a:rPr>
              <a:t>Duncan- Kenneth Balkman</a:t>
            </a:r>
            <a:endParaRPr lang="en-US" dirty="0">
              <a:cs typeface="Calibri"/>
            </a:endParaRPr>
          </a:p>
          <a:p>
            <a:endParaRPr lang="en-US" dirty="0">
              <a:ea typeface="+mn-lt"/>
              <a:cs typeface="+mn-lt"/>
            </a:endParaRPr>
          </a:p>
          <a:p>
            <a:r>
              <a:rPr lang="en-US" dirty="0">
                <a:ea typeface="+mn-lt"/>
                <a:cs typeface="+mn-lt"/>
              </a:rPr>
              <a:t>Bridgewater- Hannah Walker</a:t>
            </a:r>
            <a:endParaRPr lang="en-US" dirty="0">
              <a:cs typeface="Calibri"/>
            </a:endParaRPr>
          </a:p>
          <a:p>
            <a:endParaRPr lang="en-US" dirty="0">
              <a:cs typeface="Calibri"/>
            </a:endParaRPr>
          </a:p>
          <a:p>
            <a:endParaRPr lang="en-US" dirty="0">
              <a:ea typeface="+mn-lt"/>
              <a:cs typeface="+mn-lt"/>
            </a:endParaRPr>
          </a:p>
          <a:p>
            <a:endParaRPr lang="en-US" dirty="0">
              <a:latin typeface="Calibri"/>
              <a:cs typeface="Calibri"/>
            </a:endParaRPr>
          </a:p>
          <a:p>
            <a:endParaRPr lang="en-US" b="1" dirty="0">
              <a:latin typeface="Calibri"/>
              <a:cs typeface="Calibri"/>
            </a:endParaRPr>
          </a:p>
          <a:p>
            <a:endParaRPr lang="en-US" b="1" dirty="0">
              <a:latin typeface="Calibri"/>
              <a:cs typeface="Calibri"/>
            </a:endParaRPr>
          </a:p>
          <a:p>
            <a:endParaRPr lang="en-US" b="1" dirty="0">
              <a:latin typeface="Calibri"/>
              <a:cs typeface="Calibri"/>
            </a:endParaRPr>
          </a:p>
          <a:p>
            <a:endParaRPr lang="en-US" b="1" dirty="0">
              <a:latin typeface="Calibri"/>
              <a:cs typeface="Calibri"/>
            </a:endParaRPr>
          </a:p>
          <a:p>
            <a:endParaRPr lang="en-US" b="1" dirty="0">
              <a:latin typeface="Calibri"/>
              <a:cs typeface="Calibri"/>
            </a:endParaRPr>
          </a:p>
          <a:p>
            <a:endParaRPr lang="en-US" b="1" dirty="0">
              <a:latin typeface="Calibri"/>
              <a:cs typeface="Calibri"/>
            </a:endParaRPr>
          </a:p>
        </p:txBody>
      </p:sp>
      <p:sp>
        <p:nvSpPr>
          <p:cNvPr id="10" name="TextBox 9"/>
          <p:cNvSpPr txBox="1"/>
          <p:nvPr/>
        </p:nvSpPr>
        <p:spPr>
          <a:xfrm>
            <a:off x="3920380" y="3179965"/>
            <a:ext cx="2878632" cy="6186309"/>
          </a:xfrm>
          <a:prstGeom prst="rect">
            <a:avLst/>
          </a:prstGeom>
          <a:noFill/>
          <a:ln>
            <a:solidFill>
              <a:schemeClr val="tx1"/>
            </a:solidFill>
            <a:prstDash val="lgDash"/>
          </a:ln>
        </p:spPr>
        <p:txBody>
          <a:bodyPr wrap="square" lIns="91440" tIns="45720" rIns="91440" bIns="45720" rtlCol="0" anchor="t">
            <a:spAutoFit/>
          </a:bodyPr>
          <a:lstStyle/>
          <a:p>
            <a:r>
              <a:rPr lang="en-US" b="1" dirty="0">
                <a:latin typeface="Arial"/>
                <a:cs typeface="Arial"/>
              </a:rPr>
              <a:t>What are we </a:t>
            </a:r>
          </a:p>
          <a:p>
            <a:r>
              <a:rPr lang="en-US" b="1" dirty="0">
                <a:latin typeface="Arial"/>
                <a:cs typeface="Arial"/>
              </a:rPr>
              <a:t>learning?</a:t>
            </a:r>
          </a:p>
          <a:p>
            <a:endParaRPr lang="en-US" dirty="0"/>
          </a:p>
          <a:p>
            <a:r>
              <a:rPr lang="en-US" dirty="0">
                <a:ea typeface="+mn-lt"/>
                <a:cs typeface="+mn-lt"/>
              </a:rPr>
              <a:t>Math: Two digit </a:t>
            </a:r>
          </a:p>
          <a:p>
            <a:r>
              <a:rPr lang="en-US" dirty="0">
                <a:ea typeface="+mn-lt"/>
                <a:cs typeface="+mn-lt"/>
              </a:rPr>
              <a:t>subtraction</a:t>
            </a:r>
            <a:endParaRPr lang="en-US" dirty="0"/>
          </a:p>
          <a:p>
            <a:endParaRPr lang="en-US" dirty="0">
              <a:ea typeface="+mn-lt"/>
              <a:cs typeface="+mn-lt"/>
            </a:endParaRPr>
          </a:p>
          <a:p>
            <a:r>
              <a:rPr lang="en-US" dirty="0">
                <a:ea typeface="+mn-lt"/>
                <a:cs typeface="+mn-lt"/>
              </a:rPr>
              <a:t>Science: Weather</a:t>
            </a:r>
            <a:endParaRPr lang="en-US" dirty="0">
              <a:cs typeface="Calibri"/>
            </a:endParaRPr>
          </a:p>
          <a:p>
            <a:endParaRPr lang="en-US" dirty="0">
              <a:ea typeface="+mn-lt"/>
              <a:cs typeface="+mn-lt"/>
            </a:endParaRPr>
          </a:p>
          <a:p>
            <a:r>
              <a:rPr lang="en-US" dirty="0">
                <a:ea typeface="+mn-lt"/>
                <a:cs typeface="+mn-lt"/>
              </a:rPr>
              <a:t>Social Studies: Culture</a:t>
            </a:r>
          </a:p>
          <a:p>
            <a:endParaRPr lang="en-US" dirty="0"/>
          </a:p>
          <a:p>
            <a:r>
              <a:rPr lang="en-US" dirty="0">
                <a:ea typeface="+mn-lt"/>
                <a:cs typeface="+mn-lt"/>
              </a:rPr>
              <a:t>ELA: Analyzing informational text to identify main purpose and reason</a:t>
            </a:r>
            <a:endParaRPr lang="en-US" dirty="0">
              <a:cs typeface="Calibri"/>
            </a:endParaRPr>
          </a:p>
          <a:p>
            <a:endParaRPr lang="en-US" dirty="0">
              <a:cs typeface="Calibri"/>
            </a:endParaRPr>
          </a:p>
          <a:p>
            <a:endParaRPr lang="en-US" dirty="0">
              <a:ea typeface="+mn-lt"/>
              <a:cs typeface="+mn-lt"/>
            </a:endParaRPr>
          </a:p>
          <a:p>
            <a:endParaRPr lang="en-US" dirty="0">
              <a:cs typeface="Calibri"/>
            </a:endParaRPr>
          </a:p>
          <a:p>
            <a:endParaRPr lang="en-US" dirty="0" smtClean="0">
              <a:cs typeface="Calibri"/>
            </a:endParaRPr>
          </a:p>
          <a:p>
            <a:endParaRPr lang="en-US" dirty="0">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p:txBody>
      </p:sp>
      <p:pic>
        <p:nvPicPr>
          <p:cNvPr id="6" name="Picture 5">
            <a:extLst>
              <a:ext uri="{FF2B5EF4-FFF2-40B4-BE49-F238E27FC236}">
                <a16:creationId xmlns:a16="http://schemas.microsoft.com/office/drawing/2014/main" id="{2DD86565-55B1-EA42-9F46-A1A069E34F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5" y="631840"/>
            <a:ext cx="5863048" cy="2500786"/>
          </a:xfrm>
          <a:prstGeom prst="rect">
            <a:avLst/>
          </a:prstGeom>
        </p:spPr>
      </p:pic>
      <p:pic>
        <p:nvPicPr>
          <p:cNvPr id="11" name="Picture 10">
            <a:extLst>
              <a:ext uri="{FF2B5EF4-FFF2-40B4-BE49-F238E27FC236}">
                <a16:creationId xmlns:a16="http://schemas.microsoft.com/office/drawing/2014/main" id="{A84D0340-7D4E-1A4C-9857-FA635CCE3D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pic>
        <p:nvPicPr>
          <p:cNvPr id="2" name="Picture 2" descr="A close up of a sign&#10;&#10;Description automatically generated">
            <a:extLst>
              <a:ext uri="{FF2B5EF4-FFF2-40B4-BE49-F238E27FC236}">
                <a16:creationId xmlns:a16="http://schemas.microsoft.com/office/drawing/2014/main" id="{AE5C788F-90D3-4E18-8D13-6C2C157D353F}"/>
              </a:ext>
            </a:extLst>
          </p:cNvPr>
          <p:cNvPicPr>
            <a:picLocks noChangeAspect="1"/>
          </p:cNvPicPr>
          <p:nvPr/>
        </p:nvPicPr>
        <p:blipFill>
          <a:blip r:embed="rId7"/>
          <a:stretch>
            <a:fillRect/>
          </a:stretch>
        </p:blipFill>
        <p:spPr>
          <a:xfrm>
            <a:off x="5853028" y="3180384"/>
            <a:ext cx="945785" cy="1219934"/>
          </a:xfrm>
          <a:prstGeom prst="rect">
            <a:avLst/>
          </a:prstGeom>
        </p:spPr>
      </p:pic>
    </p:spTree>
    <p:extLst>
      <p:ext uri="{BB962C8B-B14F-4D97-AF65-F5344CB8AC3E}">
        <p14:creationId xmlns:p14="http://schemas.microsoft.com/office/powerpoint/2010/main" val="736317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AC814-412B-49E7-AE2E-5142A3B4EB40}"/>
              </a:ext>
            </a:extLst>
          </p:cNvPr>
          <p:cNvSpPr>
            <a:spLocks noGrp="1"/>
          </p:cNvSpPr>
          <p:nvPr>
            <p:ph type="title"/>
          </p:nvPr>
        </p:nvSpPr>
        <p:spPr/>
        <p:txBody>
          <a:bodyPr/>
          <a:lstStyle/>
          <a:p>
            <a:endParaRPr lang="en-US" dirty="0"/>
          </a:p>
        </p:txBody>
      </p:sp>
      <p:graphicFrame>
        <p:nvGraphicFramePr>
          <p:cNvPr id="8" name="Content Placeholder 7">
            <a:extLst>
              <a:ext uri="{FF2B5EF4-FFF2-40B4-BE49-F238E27FC236}">
                <a16:creationId xmlns:a16="http://schemas.microsoft.com/office/drawing/2014/main" id="{54047E9B-F414-4F2D-9977-7A51C3475D2A}"/>
              </a:ext>
            </a:extLst>
          </p:cNvPr>
          <p:cNvGraphicFramePr>
            <a:graphicFrameLocks noGrp="1" noChangeAspect="1"/>
          </p:cNvGraphicFramePr>
          <p:nvPr>
            <p:ph idx="1"/>
            <p:extLst>
              <p:ext uri="{D42A27DB-BD31-4B8C-83A1-F6EECF244321}">
                <p14:modId xmlns:p14="http://schemas.microsoft.com/office/powerpoint/2010/main" val="3914754221"/>
              </p:ext>
            </p:extLst>
          </p:nvPr>
        </p:nvGraphicFramePr>
        <p:xfrm>
          <a:off x="0" y="0"/>
          <a:ext cx="7772400" cy="10058400"/>
        </p:xfrm>
        <a:graphic>
          <a:graphicData uri="http://schemas.openxmlformats.org/presentationml/2006/ole">
            <mc:AlternateContent xmlns:mc="http://schemas.openxmlformats.org/markup-compatibility/2006">
              <mc:Choice xmlns:v="urn:schemas-microsoft-com:vml" Requires="v">
                <p:oleObj spid="_x0000_s19465" name="Acrobat Document" r:id="rId3" imgW="5828911" imgH="7543536" progId="AcroExch.Document.DC">
                  <p:embed/>
                </p:oleObj>
              </mc:Choice>
              <mc:Fallback>
                <p:oleObj name="Acrobat Document" r:id="rId3" imgW="5828911" imgH="7543536" progId="AcroExch.Document.DC">
                  <p:embed/>
                  <p:pic>
                    <p:nvPicPr>
                      <p:cNvPr id="8" name="Content Placeholder 7">
                        <a:extLst>
                          <a:ext uri="{FF2B5EF4-FFF2-40B4-BE49-F238E27FC236}">
                            <a16:creationId xmlns:a16="http://schemas.microsoft.com/office/drawing/2014/main" id="{54047E9B-F414-4F2D-9977-7A51C3475D2A}"/>
                          </a:ext>
                        </a:extLst>
                      </p:cNvPr>
                      <p:cNvPicPr/>
                      <p:nvPr/>
                    </p:nvPicPr>
                    <p:blipFill>
                      <a:blip r:embed="rId4"/>
                      <a:stretch>
                        <a:fillRect/>
                      </a:stretch>
                    </p:blipFill>
                    <p:spPr>
                      <a:xfrm>
                        <a:off x="0" y="0"/>
                        <a:ext cx="7772400" cy="10058400"/>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2D480575-6785-473F-8EE9-389A6C54B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4" y="665776"/>
            <a:ext cx="5874595" cy="2481870"/>
          </a:xfrm>
          <a:prstGeom prst="rect">
            <a:avLst/>
          </a:prstGeom>
        </p:spPr>
      </p:pic>
      <p:pic>
        <p:nvPicPr>
          <p:cNvPr id="10" name="Picture 9">
            <a:extLst>
              <a:ext uri="{FF2B5EF4-FFF2-40B4-BE49-F238E27FC236}">
                <a16:creationId xmlns:a16="http://schemas.microsoft.com/office/drawing/2014/main" id="{574C1488-2903-4E86-AE0E-4EDB3C3E2C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sp>
        <p:nvSpPr>
          <p:cNvPr id="11" name="TextBox 10">
            <a:extLst>
              <a:ext uri="{FF2B5EF4-FFF2-40B4-BE49-F238E27FC236}">
                <a16:creationId xmlns:a16="http://schemas.microsoft.com/office/drawing/2014/main" id="{6730A6D8-25D5-4147-A7AC-0438E55D2EDA}"/>
              </a:ext>
            </a:extLst>
          </p:cNvPr>
          <p:cNvSpPr txBox="1"/>
          <p:nvPr/>
        </p:nvSpPr>
        <p:spPr>
          <a:xfrm>
            <a:off x="935965" y="3194986"/>
            <a:ext cx="2918152" cy="6186309"/>
          </a:xfrm>
          <a:prstGeom prst="rect">
            <a:avLst/>
          </a:prstGeom>
          <a:noFill/>
          <a:ln>
            <a:solidFill>
              <a:schemeClr val="tx1"/>
            </a:solidFill>
            <a:prstDash val="lgDash"/>
          </a:ln>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Students of the Month</a:t>
            </a:r>
          </a:p>
          <a:p>
            <a:endParaRPr lang="en-US" dirty="0">
              <a:latin typeface="Arial Black" panose="020B0A04020102020204" pitchFamily="34" charset="0"/>
            </a:endParaRPr>
          </a:p>
          <a:p>
            <a:r>
              <a:rPr lang="en-US" dirty="0">
                <a:ea typeface="+mn-lt"/>
                <a:cs typeface="+mn-lt"/>
              </a:rPr>
              <a:t>Anderson: Jaser Martinez</a:t>
            </a:r>
            <a:endParaRPr lang="en-US" dirty="0">
              <a:cs typeface="Calibri"/>
            </a:endParaRPr>
          </a:p>
          <a:p>
            <a:endParaRPr lang="en-US" dirty="0">
              <a:cs typeface="Calibri"/>
            </a:endParaRPr>
          </a:p>
          <a:p>
            <a:r>
              <a:rPr lang="en-US" dirty="0">
                <a:ea typeface="+mn-lt"/>
                <a:cs typeface="+mn-lt"/>
              </a:rPr>
              <a:t>Cook:  Liam Rivera-Rodriguez</a:t>
            </a:r>
            <a:endParaRPr lang="en-US" dirty="0">
              <a:cs typeface="Calibri"/>
            </a:endParaRPr>
          </a:p>
          <a:p>
            <a:endParaRPr lang="en-US" dirty="0">
              <a:cs typeface="Calibri"/>
            </a:endParaRPr>
          </a:p>
          <a:p>
            <a:r>
              <a:rPr lang="en-US" dirty="0">
                <a:ea typeface="+mn-lt"/>
                <a:cs typeface="+mn-lt"/>
              </a:rPr>
              <a:t>Dodson: Bryson Harris</a:t>
            </a:r>
            <a:endParaRPr lang="en-US" dirty="0">
              <a:cs typeface="Calibri"/>
            </a:endParaRPr>
          </a:p>
          <a:p>
            <a:endParaRPr lang="en-US" dirty="0">
              <a:cs typeface="Calibri"/>
            </a:endParaRPr>
          </a:p>
          <a:p>
            <a:r>
              <a:rPr lang="en-US" dirty="0">
                <a:ea typeface="+mn-lt"/>
                <a:cs typeface="+mn-lt"/>
              </a:rPr>
              <a:t>Garcia: Axel Candelario</a:t>
            </a:r>
            <a:endParaRPr lang="en-US" dirty="0">
              <a:cs typeface="Calibri"/>
            </a:endParaRPr>
          </a:p>
          <a:p>
            <a:endParaRPr lang="en-US" dirty="0">
              <a:ea typeface="+mn-lt"/>
              <a:cs typeface="+mn-lt"/>
            </a:endParaRPr>
          </a:p>
          <a:p>
            <a:r>
              <a:rPr lang="en-US" dirty="0">
                <a:ea typeface="+mn-lt"/>
                <a:cs typeface="+mn-lt"/>
              </a:rPr>
              <a:t>Lewis: </a:t>
            </a:r>
            <a:r>
              <a:rPr lang="en-US" dirty="0" err="1">
                <a:ea typeface="+mn-lt"/>
                <a:cs typeface="+mn-lt"/>
              </a:rPr>
              <a:t>Neivah</a:t>
            </a:r>
            <a:r>
              <a:rPr lang="en-US" dirty="0">
                <a:ea typeface="+mn-lt"/>
                <a:cs typeface="+mn-lt"/>
              </a:rPr>
              <a:t> Germain</a:t>
            </a:r>
          </a:p>
          <a:p>
            <a:endParaRPr lang="en-US" dirty="0" smtClean="0">
              <a:latin typeface="Calibri"/>
              <a:cs typeface="Calibri"/>
            </a:endParaRPr>
          </a:p>
          <a:p>
            <a:endParaRPr lang="en-US" dirty="0">
              <a:latin typeface="Calibri"/>
              <a:cs typeface="Calibri"/>
            </a:endParaRPr>
          </a:p>
          <a:p>
            <a:endParaRPr lang="en-US" dirty="0" smtClean="0">
              <a:latin typeface="Calibri"/>
              <a:cs typeface="Calibri"/>
            </a:endParaRPr>
          </a:p>
          <a:p>
            <a:endParaRPr lang="en-US" dirty="0">
              <a:latin typeface="Calibri"/>
              <a:cs typeface="Calibri"/>
            </a:endParaRPr>
          </a:p>
          <a:p>
            <a:endParaRPr lang="en-US" dirty="0" smtClean="0">
              <a:latin typeface="Calibri"/>
              <a:cs typeface="Calibri"/>
            </a:endParaRPr>
          </a:p>
          <a:p>
            <a:endParaRPr lang="en-US" dirty="0">
              <a:latin typeface="Calibri"/>
              <a:cs typeface="Calibri"/>
            </a:endParaRPr>
          </a:p>
          <a:p>
            <a:endParaRPr lang="en-US" dirty="0" smtClean="0">
              <a:latin typeface="Calibri"/>
              <a:cs typeface="Calibri"/>
            </a:endParaRPr>
          </a:p>
          <a:p>
            <a:endParaRPr lang="en-US" dirty="0">
              <a:latin typeface="Calibri"/>
              <a:cs typeface="Calibri"/>
            </a:endParaRPr>
          </a:p>
          <a:p>
            <a:endParaRPr lang="en-US" dirty="0" smtClean="0">
              <a:latin typeface="Calibri"/>
              <a:cs typeface="Calibri"/>
            </a:endParaRPr>
          </a:p>
          <a:p>
            <a:endParaRPr lang="en-US" dirty="0">
              <a:latin typeface="Calibri"/>
              <a:cs typeface="Calibri"/>
            </a:endParaRPr>
          </a:p>
          <a:p>
            <a:endParaRPr lang="en-US" dirty="0">
              <a:latin typeface="Calibri"/>
              <a:cs typeface="Calibri"/>
            </a:endParaRPr>
          </a:p>
        </p:txBody>
      </p:sp>
      <p:sp>
        <p:nvSpPr>
          <p:cNvPr id="12" name="TextBox 11">
            <a:extLst>
              <a:ext uri="{FF2B5EF4-FFF2-40B4-BE49-F238E27FC236}">
                <a16:creationId xmlns:a16="http://schemas.microsoft.com/office/drawing/2014/main" id="{B3ED63C7-030E-4B7A-A85C-3A2366711831}"/>
              </a:ext>
            </a:extLst>
          </p:cNvPr>
          <p:cNvSpPr txBox="1"/>
          <p:nvPr/>
        </p:nvSpPr>
        <p:spPr>
          <a:xfrm>
            <a:off x="3920380" y="3194984"/>
            <a:ext cx="2878632" cy="6186309"/>
          </a:xfrm>
          <a:prstGeom prst="rect">
            <a:avLst/>
          </a:prstGeom>
          <a:noFill/>
          <a:ln>
            <a:solidFill>
              <a:schemeClr val="tx1"/>
            </a:solidFill>
            <a:prstDash val="lgDash"/>
          </a:ln>
        </p:spPr>
        <p:txBody>
          <a:bodyPr wrap="square" lIns="91440" tIns="45720" rIns="91440" bIns="45720" rtlCol="0" anchor="t">
            <a:spAutoFit/>
          </a:bodyPr>
          <a:lstStyle/>
          <a:p>
            <a:r>
              <a:rPr lang="en-US" b="1" dirty="0">
                <a:latin typeface="Arial" panose="020B0604020202020204" pitchFamily="34" charset="0"/>
                <a:cs typeface="Arial" panose="020B0604020202020204" pitchFamily="34" charset="0"/>
              </a:rPr>
              <a:t>What are we</a:t>
            </a:r>
          </a:p>
          <a:p>
            <a:r>
              <a:rPr lang="en-US" b="1" dirty="0">
                <a:latin typeface="Arial" panose="020B0604020202020204" pitchFamily="34" charset="0"/>
                <a:cs typeface="Arial" panose="020B0604020202020204" pitchFamily="34" charset="0"/>
              </a:rPr>
              <a:t>learning?</a:t>
            </a:r>
          </a:p>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r>
              <a:rPr lang="en-US" sz="1400" dirty="0"/>
              <a:t>Math- </a:t>
            </a:r>
            <a:r>
              <a:rPr lang="en-US" sz="1400" dirty="0">
                <a:ea typeface="+mn-lt"/>
                <a:cs typeface="+mn-lt"/>
              </a:rPr>
              <a:t>Learning strategies that support division</a:t>
            </a:r>
          </a:p>
          <a:p>
            <a:endParaRPr lang="en-US" sz="1400" dirty="0">
              <a:cs typeface="Calibri"/>
            </a:endParaRPr>
          </a:p>
          <a:p>
            <a:r>
              <a:rPr lang="en-US" sz="1400" dirty="0"/>
              <a:t>ELA-  </a:t>
            </a:r>
            <a:r>
              <a:rPr lang="en-US" sz="1400" dirty="0">
                <a:ea typeface="+mn-lt"/>
                <a:cs typeface="+mn-lt"/>
              </a:rPr>
              <a:t>Word Choice within their writing. Formal Writing Process. Identifying theme of a story based on the character's actions and making predictions</a:t>
            </a:r>
            <a:endParaRPr lang="en-US" sz="1400" dirty="0">
              <a:cs typeface="Calibri"/>
            </a:endParaRPr>
          </a:p>
          <a:p>
            <a:endParaRPr lang="en-US" sz="1400" dirty="0"/>
          </a:p>
          <a:p>
            <a:r>
              <a:rPr lang="en-US" sz="1400" dirty="0"/>
              <a:t>Science- Gravity and its attributes</a:t>
            </a:r>
            <a:endParaRPr lang="en-US" sz="1400" dirty="0">
              <a:ea typeface="+mn-lt"/>
              <a:cs typeface="+mn-lt"/>
            </a:endParaRPr>
          </a:p>
          <a:p>
            <a:endParaRPr lang="en-US" sz="1400" dirty="0">
              <a:cs typeface="Calibri"/>
            </a:endParaRPr>
          </a:p>
          <a:p>
            <a:r>
              <a:rPr lang="en-US" sz="1400" dirty="0"/>
              <a:t>Social Studies- </a:t>
            </a:r>
            <a:r>
              <a:rPr lang="en-US" sz="1400" dirty="0">
                <a:ea typeface="+mn-lt"/>
                <a:cs typeface="+mn-lt"/>
              </a:rPr>
              <a:t>Contributions of African Americans and the Black Culture to determine impact on America</a:t>
            </a:r>
          </a:p>
          <a:p>
            <a:endParaRPr lang="en-US" sz="1400" dirty="0">
              <a:latin typeface="Calibri"/>
              <a:cs typeface="Calibri"/>
            </a:endParaRPr>
          </a:p>
          <a:p>
            <a:r>
              <a:rPr lang="en-US" sz="1400" dirty="0">
                <a:latin typeface="Calibri"/>
                <a:cs typeface="Calibri"/>
              </a:rPr>
              <a:t>Online Tools: Achieve 3000, two articles per week and 4 green lights using Reflex </a:t>
            </a:r>
            <a:r>
              <a:rPr lang="en-US" sz="1400" dirty="0" smtClean="0">
                <a:latin typeface="Calibri"/>
                <a:cs typeface="Calibri"/>
              </a:rPr>
              <a:t>Math</a:t>
            </a:r>
          </a:p>
          <a:p>
            <a:endParaRPr lang="en-US" sz="1400" dirty="0">
              <a:latin typeface="Calibri"/>
              <a:cs typeface="Calibri"/>
            </a:endParaRPr>
          </a:p>
          <a:p>
            <a:endParaRPr lang="en-US" sz="1400" dirty="0" smtClean="0">
              <a:latin typeface="Calibri"/>
              <a:cs typeface="Calibri"/>
            </a:endParaRPr>
          </a:p>
          <a:p>
            <a:endParaRPr lang="en-US" sz="1400" dirty="0">
              <a:latin typeface="Calibri"/>
              <a:cs typeface="Calibri"/>
            </a:endParaRPr>
          </a:p>
        </p:txBody>
      </p:sp>
      <p:pic>
        <p:nvPicPr>
          <p:cNvPr id="3" name="Picture 3" descr="A close up of a sign&#10;&#10;Description automatically generated">
            <a:extLst>
              <a:ext uri="{FF2B5EF4-FFF2-40B4-BE49-F238E27FC236}">
                <a16:creationId xmlns:a16="http://schemas.microsoft.com/office/drawing/2014/main" id="{3B065BB5-509C-4742-9C9C-FC075B3D9D03}"/>
              </a:ext>
            </a:extLst>
          </p:cNvPr>
          <p:cNvPicPr>
            <a:picLocks noChangeAspect="1"/>
          </p:cNvPicPr>
          <p:nvPr/>
        </p:nvPicPr>
        <p:blipFill>
          <a:blip r:embed="rId7"/>
          <a:stretch>
            <a:fillRect/>
          </a:stretch>
        </p:blipFill>
        <p:spPr>
          <a:xfrm>
            <a:off x="5721204" y="3196200"/>
            <a:ext cx="1077610" cy="1388628"/>
          </a:xfrm>
          <a:prstGeom prst="rect">
            <a:avLst/>
          </a:prstGeom>
        </p:spPr>
      </p:pic>
    </p:spTree>
    <p:extLst>
      <p:ext uri="{BB962C8B-B14F-4D97-AF65-F5344CB8AC3E}">
        <p14:creationId xmlns:p14="http://schemas.microsoft.com/office/powerpoint/2010/main" val="3123837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1516166439"/>
              </p:ext>
            </p:extLst>
          </p:nvPr>
        </p:nvGraphicFramePr>
        <p:xfrm>
          <a:off x="0" y="0"/>
          <a:ext cx="7772400" cy="10058400"/>
        </p:xfrm>
        <a:graphic>
          <a:graphicData uri="http://schemas.openxmlformats.org/presentationml/2006/ole">
            <mc:AlternateContent xmlns:mc="http://schemas.openxmlformats.org/markup-compatibility/2006">
              <mc:Choice xmlns:v="urn:schemas-microsoft-com:vml" Requires="v">
                <p:oleObj spid="_x0000_s20489"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0" y="0"/>
                        <a:ext cx="7772400" cy="10058400"/>
                      </a:xfrm>
                      <a:prstGeom prst="rect">
                        <a:avLst/>
                      </a:prstGeom>
                    </p:spPr>
                  </p:pic>
                </p:oleObj>
              </mc:Fallback>
            </mc:AlternateContent>
          </a:graphicData>
        </a:graphic>
      </p:graphicFrame>
      <p:sp>
        <p:nvSpPr>
          <p:cNvPr id="8" name="TextBox 7"/>
          <p:cNvSpPr txBox="1"/>
          <p:nvPr/>
        </p:nvSpPr>
        <p:spPr>
          <a:xfrm>
            <a:off x="935963" y="3206930"/>
            <a:ext cx="2918152" cy="6186309"/>
          </a:xfrm>
          <a:prstGeom prst="rect">
            <a:avLst/>
          </a:prstGeom>
          <a:noFill/>
          <a:ln>
            <a:solidFill>
              <a:schemeClr val="tx1"/>
            </a:solidFill>
            <a:prstDash val="lgDash"/>
          </a:ln>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Students of the Month</a:t>
            </a:r>
          </a:p>
          <a:p>
            <a:pPr algn="ctr"/>
            <a:endParaRPr lang="en-US" dirty="0">
              <a:latin typeface="Arial Black" panose="020B0A04020102020204" pitchFamily="34" charset="0"/>
            </a:endParaRPr>
          </a:p>
          <a:p>
            <a:r>
              <a:rPr lang="en-US" dirty="0">
                <a:ea typeface="+mn-lt"/>
                <a:cs typeface="+mn-lt"/>
              </a:rPr>
              <a:t>Wilkey- </a:t>
            </a:r>
            <a:r>
              <a:rPr lang="en-US" dirty="0" err="1">
                <a:ea typeface="+mn-lt"/>
                <a:cs typeface="+mn-lt"/>
              </a:rPr>
              <a:t>Zuleyni</a:t>
            </a:r>
            <a:r>
              <a:rPr lang="en-US" dirty="0">
                <a:ea typeface="+mn-lt"/>
                <a:cs typeface="+mn-lt"/>
              </a:rPr>
              <a:t> Oliveras-Cruz</a:t>
            </a:r>
            <a:endParaRPr lang="en-US" dirty="0"/>
          </a:p>
          <a:p>
            <a:endParaRPr lang="en-US" dirty="0">
              <a:ea typeface="+mn-lt"/>
              <a:cs typeface="+mn-lt"/>
            </a:endParaRPr>
          </a:p>
          <a:p>
            <a:r>
              <a:rPr lang="en-US" dirty="0">
                <a:ea typeface="+mn-lt"/>
                <a:cs typeface="+mn-lt"/>
              </a:rPr>
              <a:t>Brown- Jelena Suarez-</a:t>
            </a:r>
            <a:r>
              <a:rPr lang="en-US" dirty="0" err="1">
                <a:ea typeface="+mn-lt"/>
                <a:cs typeface="+mn-lt"/>
              </a:rPr>
              <a:t>Caceras</a:t>
            </a:r>
            <a:endParaRPr lang="en-US" dirty="0" err="1">
              <a:cs typeface="Calibri"/>
            </a:endParaRPr>
          </a:p>
          <a:p>
            <a:endParaRPr lang="en-US" dirty="0">
              <a:ea typeface="+mn-lt"/>
              <a:cs typeface="+mn-lt"/>
            </a:endParaRPr>
          </a:p>
          <a:p>
            <a:r>
              <a:rPr lang="en-US" dirty="0">
                <a:ea typeface="+mn-lt"/>
                <a:cs typeface="+mn-lt"/>
              </a:rPr>
              <a:t>Malinowski- Camila Machado</a:t>
            </a:r>
          </a:p>
          <a:p>
            <a:endParaRPr lang="en-US" dirty="0">
              <a:cs typeface="Calibri"/>
            </a:endParaRPr>
          </a:p>
          <a:p>
            <a:r>
              <a:rPr lang="en-US" dirty="0">
                <a:ea typeface="+mn-lt"/>
                <a:cs typeface="+mn-lt"/>
              </a:rPr>
              <a:t>Monteiro- David King</a:t>
            </a:r>
            <a:endParaRPr lang="en-US" dirty="0">
              <a:cs typeface="Calibri"/>
            </a:endParaRPr>
          </a:p>
          <a:p>
            <a:endParaRPr lang="en-US" dirty="0">
              <a:ea typeface="+mn-lt"/>
              <a:cs typeface="+mn-lt"/>
            </a:endParaRPr>
          </a:p>
          <a:p>
            <a:r>
              <a:rPr lang="en-US" dirty="0">
                <a:ea typeface="+mn-lt"/>
                <a:cs typeface="+mn-lt"/>
              </a:rPr>
              <a:t>Peterson- </a:t>
            </a:r>
            <a:r>
              <a:rPr lang="en-US" dirty="0" err="1">
                <a:ea typeface="+mn-lt"/>
                <a:cs typeface="+mn-lt"/>
              </a:rPr>
              <a:t>Jamuel</a:t>
            </a:r>
            <a:r>
              <a:rPr lang="en-US" dirty="0">
                <a:ea typeface="+mn-lt"/>
                <a:cs typeface="+mn-lt"/>
              </a:rPr>
              <a:t> </a:t>
            </a:r>
            <a:r>
              <a:rPr lang="en-US" dirty="0" smtClean="0">
                <a:ea typeface="+mn-lt"/>
                <a:cs typeface="+mn-lt"/>
              </a:rPr>
              <a:t>Ruiz-Arroyo</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Black" panose="020B0A04020102020204" pitchFamily="34" charset="0"/>
            </a:endParaRPr>
          </a:p>
          <a:p>
            <a:endParaRPr lang="en-US" dirty="0">
              <a:latin typeface="Arial Black"/>
              <a:cs typeface="Arial" panose="020B0604020202020204" pitchFamily="34" charset="0"/>
            </a:endParaRPr>
          </a:p>
          <a:p>
            <a:endParaRPr lang="en-US" dirty="0">
              <a:latin typeface="Arial Black"/>
              <a:cs typeface="Arial" panose="020B0604020202020204" pitchFamily="34" charset="0"/>
            </a:endParaRPr>
          </a:p>
          <a:p>
            <a:endParaRPr lang="en-US" dirty="0">
              <a:latin typeface="Arial Black"/>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r>
              <a:rPr lang="en-US" dirty="0">
                <a:latin typeface="Arial Black" panose="020B0A04020102020204" pitchFamily="34" charset="0"/>
              </a:rPr>
              <a:t/>
            </a:r>
            <a:br>
              <a:rPr lang="en-US" dirty="0">
                <a:latin typeface="Arial Black" panose="020B0A04020102020204" pitchFamily="34" charset="0"/>
              </a:rPr>
            </a:br>
            <a:endParaRPr lang="en-US" dirty="0">
              <a:latin typeface="Arial Black" panose="020B0A04020102020204" pitchFamily="34" charset="0"/>
            </a:endParaRPr>
          </a:p>
        </p:txBody>
      </p:sp>
      <p:sp>
        <p:nvSpPr>
          <p:cNvPr id="10" name="TextBox 9"/>
          <p:cNvSpPr txBox="1"/>
          <p:nvPr/>
        </p:nvSpPr>
        <p:spPr>
          <a:xfrm>
            <a:off x="3854115" y="3206929"/>
            <a:ext cx="2878632" cy="6186309"/>
          </a:xfrm>
          <a:prstGeom prst="rect">
            <a:avLst/>
          </a:prstGeom>
          <a:noFill/>
          <a:ln>
            <a:solidFill>
              <a:schemeClr val="tx1"/>
            </a:solidFill>
            <a:prstDash val="lgDash"/>
          </a:ln>
        </p:spPr>
        <p:txBody>
          <a:bodyPr wrap="square" lIns="91440" tIns="45720" rIns="91440" bIns="45720" rtlCol="0" anchor="t">
            <a:spAutoFit/>
          </a:bodyPr>
          <a:lstStyle/>
          <a:p>
            <a:r>
              <a:rPr lang="en-US" b="1" dirty="0">
                <a:latin typeface="Arial"/>
                <a:cs typeface="Arial"/>
              </a:rPr>
              <a:t>What are we </a:t>
            </a:r>
          </a:p>
          <a:p>
            <a:r>
              <a:rPr lang="en-US" b="1" dirty="0">
                <a:latin typeface="Arial"/>
                <a:cs typeface="Arial"/>
              </a:rPr>
              <a:t>learning?</a:t>
            </a:r>
            <a:endParaRPr lang="en-US" dirty="0">
              <a:latin typeface="Arial"/>
              <a:cs typeface="Arial"/>
            </a:endParaRPr>
          </a:p>
          <a:p>
            <a:pPr algn="ctr"/>
            <a:endParaRPr lang="en-US" b="1" dirty="0"/>
          </a:p>
          <a:p>
            <a:endParaRPr lang="en-US" b="1" dirty="0"/>
          </a:p>
          <a:p>
            <a:endParaRPr lang="en-US" b="1" dirty="0"/>
          </a:p>
          <a:p>
            <a:r>
              <a:rPr lang="en-US" dirty="0">
                <a:ea typeface="+mn-lt"/>
                <a:cs typeface="+mn-lt"/>
              </a:rPr>
              <a:t>ELA- Writing a 5-paragraph informative/opinion essay.</a:t>
            </a:r>
            <a:endParaRPr lang="en-US" dirty="0"/>
          </a:p>
          <a:p>
            <a:endParaRPr lang="en-US" dirty="0"/>
          </a:p>
          <a:p>
            <a:r>
              <a:rPr lang="en-US" dirty="0">
                <a:ea typeface="+mn-lt"/>
                <a:cs typeface="+mn-lt"/>
              </a:rPr>
              <a:t>Math- adding/subtracting; multiplying</a:t>
            </a:r>
            <a:endParaRPr lang="en-US" dirty="0">
              <a:cs typeface="Calibri"/>
            </a:endParaRPr>
          </a:p>
          <a:p>
            <a:endParaRPr lang="en-US" dirty="0"/>
          </a:p>
          <a:p>
            <a:r>
              <a:rPr lang="en-US" dirty="0">
                <a:ea typeface="+mn-lt"/>
                <a:cs typeface="+mn-lt"/>
              </a:rPr>
              <a:t>Science- Earth's movement in space; the Moon and Stars</a:t>
            </a:r>
            <a:endParaRPr lang="en-US" dirty="0"/>
          </a:p>
          <a:p>
            <a:endParaRPr lang="en-US" dirty="0"/>
          </a:p>
          <a:p>
            <a:r>
              <a:rPr lang="en-US" dirty="0">
                <a:ea typeface="+mn-lt"/>
                <a:cs typeface="+mn-lt"/>
              </a:rPr>
              <a:t>Social Studies- Black History Month Projects</a:t>
            </a:r>
            <a:endParaRPr lang="en-US" dirty="0">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Arial" panose="020B0604020202020204" pitchFamily="34" charset="0"/>
              <a:cs typeface="Arial" panose="020B0604020202020204" pitchFamily="34" charset="0"/>
            </a:endParaRPr>
          </a:p>
          <a:p>
            <a:endParaRPr lang="en-US" dirty="0">
              <a:cs typeface="Calibri" panose="020F0502020204030204"/>
            </a:endParaRPr>
          </a:p>
        </p:txBody>
      </p:sp>
      <p:pic>
        <p:nvPicPr>
          <p:cNvPr id="4" name="Picture 3">
            <a:extLst>
              <a:ext uri="{FF2B5EF4-FFF2-40B4-BE49-F238E27FC236}">
                <a16:creationId xmlns:a16="http://schemas.microsoft.com/office/drawing/2014/main" id="{501D4CAD-76B7-0C47-B1E5-7E3EF87F8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3" y="653133"/>
            <a:ext cx="5863049" cy="2488873"/>
          </a:xfrm>
          <a:prstGeom prst="rect">
            <a:avLst/>
          </a:prstGeom>
        </p:spPr>
      </p:pic>
      <p:pic>
        <p:nvPicPr>
          <p:cNvPr id="9" name="Picture 8">
            <a:extLst>
              <a:ext uri="{FF2B5EF4-FFF2-40B4-BE49-F238E27FC236}">
                <a16:creationId xmlns:a16="http://schemas.microsoft.com/office/drawing/2014/main" id="{AC141C9D-992A-6045-8C2D-AE4C46E161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pic>
        <p:nvPicPr>
          <p:cNvPr id="2" name="Picture 2" descr="A close up of a sign&#10;&#10;Description automatically generated">
            <a:extLst>
              <a:ext uri="{FF2B5EF4-FFF2-40B4-BE49-F238E27FC236}">
                <a16:creationId xmlns:a16="http://schemas.microsoft.com/office/drawing/2014/main" id="{261DC397-35BA-4075-A304-F814BCA02844}"/>
              </a:ext>
            </a:extLst>
          </p:cNvPr>
          <p:cNvPicPr>
            <a:picLocks noChangeAspect="1"/>
          </p:cNvPicPr>
          <p:nvPr/>
        </p:nvPicPr>
        <p:blipFill>
          <a:blip r:embed="rId7"/>
          <a:stretch>
            <a:fillRect/>
          </a:stretch>
        </p:blipFill>
        <p:spPr>
          <a:xfrm>
            <a:off x="5642108" y="3206743"/>
            <a:ext cx="1093429" cy="1409715"/>
          </a:xfrm>
          <a:prstGeom prst="rect">
            <a:avLst/>
          </a:prstGeom>
        </p:spPr>
      </p:pic>
    </p:spTree>
    <p:extLst>
      <p:ext uri="{BB962C8B-B14F-4D97-AF65-F5344CB8AC3E}">
        <p14:creationId xmlns:p14="http://schemas.microsoft.com/office/powerpoint/2010/main" val="3935632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nvGraphicFramePr>
        <p:xfrm>
          <a:off x="0" y="16044"/>
          <a:ext cx="7772400" cy="10058400"/>
        </p:xfrm>
        <a:graphic>
          <a:graphicData uri="http://schemas.openxmlformats.org/presentationml/2006/ole">
            <mc:AlternateContent xmlns:mc="http://schemas.openxmlformats.org/markup-compatibility/2006">
              <mc:Choice xmlns:v="urn:schemas-microsoft-com:vml" Requires="v">
                <p:oleObj spid="_x0000_s21513"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0" y="16044"/>
                        <a:ext cx="7772400" cy="10058400"/>
                      </a:xfrm>
                      <a:prstGeom prst="rect">
                        <a:avLst/>
                      </a:prstGeom>
                    </p:spPr>
                  </p:pic>
                </p:oleObj>
              </mc:Fallback>
            </mc:AlternateContent>
          </a:graphicData>
        </a:graphic>
      </p:graphicFrame>
      <p:sp>
        <p:nvSpPr>
          <p:cNvPr id="8" name="TextBox 7"/>
          <p:cNvSpPr txBox="1"/>
          <p:nvPr/>
        </p:nvSpPr>
        <p:spPr>
          <a:xfrm>
            <a:off x="935961" y="3209486"/>
            <a:ext cx="2918152" cy="6186309"/>
          </a:xfrm>
          <a:prstGeom prst="rect">
            <a:avLst/>
          </a:prstGeom>
          <a:noFill/>
          <a:ln>
            <a:solidFill>
              <a:schemeClr val="tx1"/>
            </a:solidFill>
            <a:prstDash val="lgDash"/>
          </a:ln>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Students of the Month</a:t>
            </a:r>
          </a:p>
          <a:p>
            <a:endParaRPr lang="en-US" b="1" dirty="0">
              <a:ea typeface="+mn-lt"/>
              <a:cs typeface="+mn-lt"/>
            </a:endParaRPr>
          </a:p>
          <a:p>
            <a:r>
              <a:rPr lang="en-US" dirty="0">
                <a:ea typeface="+mn-lt"/>
                <a:cs typeface="+mn-lt"/>
              </a:rPr>
              <a:t>Bromen-Johann Sanchez Martinez</a:t>
            </a:r>
            <a:endParaRPr lang="en-US" dirty="0">
              <a:cs typeface="Calibri" panose="020F0502020204030204"/>
            </a:endParaRPr>
          </a:p>
          <a:p>
            <a:endParaRPr lang="en-US" dirty="0">
              <a:ea typeface="+mn-lt"/>
              <a:cs typeface="+mn-lt"/>
            </a:endParaRPr>
          </a:p>
          <a:p>
            <a:r>
              <a:rPr lang="en-US" dirty="0">
                <a:ea typeface="+mn-lt"/>
                <a:cs typeface="+mn-lt"/>
              </a:rPr>
              <a:t>Wynter-Eleanna Mattocks</a:t>
            </a:r>
            <a:endParaRPr lang="en-US" dirty="0">
              <a:cs typeface="Calibri" panose="020F0502020204030204"/>
            </a:endParaRPr>
          </a:p>
          <a:p>
            <a:endParaRPr lang="en-US" dirty="0">
              <a:ea typeface="+mn-lt"/>
              <a:cs typeface="+mn-lt"/>
            </a:endParaRPr>
          </a:p>
          <a:p>
            <a:r>
              <a:rPr lang="en-US" dirty="0">
                <a:ea typeface="+mn-lt"/>
                <a:cs typeface="+mn-lt"/>
              </a:rPr>
              <a:t>Bumpus Johnson-Roniyah Canady</a:t>
            </a:r>
            <a:endParaRPr lang="en-US" dirty="0">
              <a:cs typeface="Calibri"/>
            </a:endParaRPr>
          </a:p>
          <a:p>
            <a:endParaRPr lang="en-US" dirty="0">
              <a:ea typeface="+mn-lt"/>
              <a:cs typeface="+mn-lt"/>
            </a:endParaRPr>
          </a:p>
          <a:p>
            <a:pPr>
              <a:buFont typeface="Arial"/>
            </a:pPr>
            <a:r>
              <a:rPr lang="en-US" dirty="0">
                <a:ea typeface="+mn-lt"/>
                <a:cs typeface="+mn-lt"/>
              </a:rPr>
              <a:t>Floriano-Nandini </a:t>
            </a:r>
            <a:r>
              <a:rPr lang="en-US" dirty="0" err="1">
                <a:ea typeface="+mn-lt"/>
                <a:cs typeface="+mn-lt"/>
              </a:rPr>
              <a:t>Sirimulla</a:t>
            </a:r>
            <a:endParaRPr lang="en-US">
              <a:cs typeface="Calibri"/>
            </a:endParaRPr>
          </a:p>
          <a:p>
            <a:endParaRPr lang="en-US" dirty="0">
              <a:cs typeface="Calibri"/>
            </a:endParaRPr>
          </a:p>
          <a:p>
            <a:endParaRPr lang="en-US" dirty="0">
              <a:cs typeface="Calibri"/>
            </a:endParaRPr>
          </a:p>
          <a:p>
            <a:endParaRPr lang="en-US" dirty="0">
              <a:cs typeface="Calibri"/>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r>
              <a:rPr lang="en-US" dirty="0">
                <a:latin typeface="Arial Black" panose="020B0A04020102020204" pitchFamily="34" charset="0"/>
              </a:rPr>
              <a:t/>
            </a:r>
            <a:br>
              <a:rPr lang="en-US" dirty="0">
                <a:latin typeface="Arial Black" panose="020B0A04020102020204" pitchFamily="34" charset="0"/>
              </a:rPr>
            </a:br>
            <a:endParaRPr lang="en-US" dirty="0">
              <a:latin typeface="Arial Black" panose="020B0A04020102020204" pitchFamily="34" charset="0"/>
            </a:endParaRPr>
          </a:p>
        </p:txBody>
      </p:sp>
      <p:sp>
        <p:nvSpPr>
          <p:cNvPr id="10" name="TextBox 9"/>
          <p:cNvSpPr txBox="1"/>
          <p:nvPr/>
        </p:nvSpPr>
        <p:spPr>
          <a:xfrm>
            <a:off x="3854113" y="3209486"/>
            <a:ext cx="2878633" cy="6186309"/>
          </a:xfrm>
          <a:prstGeom prst="rect">
            <a:avLst/>
          </a:prstGeom>
          <a:noFill/>
          <a:ln>
            <a:solidFill>
              <a:schemeClr val="tx1"/>
            </a:solidFill>
            <a:prstDash val="lgDash"/>
          </a:ln>
        </p:spPr>
        <p:txBody>
          <a:bodyPr wrap="square" lIns="91440" tIns="45720" rIns="91440" bIns="45720" rtlCol="0" anchor="t">
            <a:spAutoFit/>
          </a:bodyPr>
          <a:lstStyle/>
          <a:p>
            <a:r>
              <a:rPr lang="en-US" b="1" dirty="0">
                <a:latin typeface="Arial"/>
                <a:cs typeface="Arial"/>
              </a:rPr>
              <a:t>What are we </a:t>
            </a:r>
          </a:p>
          <a:p>
            <a:r>
              <a:rPr lang="en-US" b="1" dirty="0">
                <a:latin typeface="Arial"/>
                <a:cs typeface="Arial"/>
              </a:rPr>
              <a:t>learning?</a:t>
            </a:r>
          </a:p>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r>
              <a:rPr lang="en-US" dirty="0">
                <a:ea typeface="+mn-lt"/>
                <a:cs typeface="+mn-lt"/>
              </a:rPr>
              <a:t>Math-Multiplying and dividing decimals</a:t>
            </a:r>
            <a:endParaRPr lang="en-US" dirty="0">
              <a:cs typeface="Calibri" panose="020F0502020204030204"/>
            </a:endParaRPr>
          </a:p>
          <a:p>
            <a:pPr marL="285750" indent="-285750">
              <a:buFont typeface="Arial"/>
              <a:buChar char="•"/>
            </a:pPr>
            <a:endParaRPr lang="en-US" dirty="0">
              <a:ea typeface="+mn-lt"/>
              <a:cs typeface="+mn-lt"/>
            </a:endParaRPr>
          </a:p>
          <a:p>
            <a:r>
              <a:rPr lang="en-US" dirty="0">
                <a:ea typeface="+mn-lt"/>
                <a:cs typeface="+mn-lt"/>
              </a:rPr>
              <a:t>ELA-nonfiction text structure, explaining an author's point of view using reason and details and writing opinion and informative essays</a:t>
            </a:r>
            <a:endParaRPr lang="en-US" dirty="0">
              <a:cs typeface="Calibri"/>
            </a:endParaRPr>
          </a:p>
          <a:p>
            <a:endParaRPr lang="en-US" dirty="0">
              <a:ea typeface="+mn-lt"/>
              <a:cs typeface="+mn-lt"/>
            </a:endParaRPr>
          </a:p>
          <a:p>
            <a:pPr>
              <a:buFont typeface="Arial"/>
            </a:pPr>
            <a:r>
              <a:rPr lang="en-US" dirty="0">
                <a:ea typeface="+mn-lt"/>
                <a:cs typeface="+mn-lt"/>
              </a:rPr>
              <a:t>Social Studies-JA BizTown</a:t>
            </a:r>
            <a:endParaRPr lang="en-US" dirty="0">
              <a:cs typeface="Calibri"/>
            </a:endParaRPr>
          </a:p>
          <a:p>
            <a:endParaRPr lang="en-US" dirty="0">
              <a:ea typeface="+mn-lt"/>
              <a:cs typeface="+mn-lt"/>
            </a:endParaRPr>
          </a:p>
          <a:p>
            <a:pPr>
              <a:buFont typeface="Arial"/>
            </a:pPr>
            <a:r>
              <a:rPr lang="en-US" dirty="0">
                <a:ea typeface="+mn-lt"/>
                <a:cs typeface="+mn-lt"/>
              </a:rPr>
              <a:t>Science-Space Science &amp; Earth’s </a:t>
            </a:r>
            <a:r>
              <a:rPr lang="en-US" dirty="0" smtClean="0">
                <a:ea typeface="+mn-lt"/>
                <a:cs typeface="+mn-lt"/>
              </a:rPr>
              <a:t>Systems</a:t>
            </a:r>
          </a:p>
          <a:p>
            <a:pPr>
              <a:buFont typeface="Arial"/>
            </a:pPr>
            <a:endParaRPr lang="en-US" dirty="0">
              <a:ea typeface="+mn-lt"/>
              <a:cs typeface="+mn-lt"/>
            </a:endParaRPr>
          </a:p>
          <a:p>
            <a:pPr>
              <a:buFont typeface="Arial"/>
            </a:pPr>
            <a:endParaRPr lang="en-US" dirty="0">
              <a:cs typeface="Calibri"/>
            </a:endParaRPr>
          </a:p>
          <a:p>
            <a:endParaRPr lang="en-US" dirty="0">
              <a:cs typeface="Calibri"/>
            </a:endParaRPr>
          </a:p>
        </p:txBody>
      </p:sp>
      <p:pic>
        <p:nvPicPr>
          <p:cNvPr id="4" name="Picture 3">
            <a:extLst>
              <a:ext uri="{FF2B5EF4-FFF2-40B4-BE49-F238E27FC236}">
                <a16:creationId xmlns:a16="http://schemas.microsoft.com/office/drawing/2014/main" id="{42D181D0-3010-0B4A-ABED-62E88FDDF4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4" y="659230"/>
            <a:ext cx="5863049" cy="2485333"/>
          </a:xfrm>
          <a:prstGeom prst="rect">
            <a:avLst/>
          </a:prstGeom>
        </p:spPr>
      </p:pic>
      <p:pic>
        <p:nvPicPr>
          <p:cNvPr id="9" name="Picture 8">
            <a:extLst>
              <a:ext uri="{FF2B5EF4-FFF2-40B4-BE49-F238E27FC236}">
                <a16:creationId xmlns:a16="http://schemas.microsoft.com/office/drawing/2014/main" id="{0DD2B78A-0CE5-DC4E-BB52-7C80654551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pic>
        <p:nvPicPr>
          <p:cNvPr id="2" name="Picture 2" descr="A close up of a sign&#10;&#10;Description automatically generated">
            <a:extLst>
              <a:ext uri="{FF2B5EF4-FFF2-40B4-BE49-F238E27FC236}">
                <a16:creationId xmlns:a16="http://schemas.microsoft.com/office/drawing/2014/main" id="{0FA2B1CC-6401-47FA-B0E5-676755F631FD}"/>
              </a:ext>
            </a:extLst>
          </p:cNvPr>
          <p:cNvPicPr>
            <a:picLocks noChangeAspect="1"/>
          </p:cNvPicPr>
          <p:nvPr/>
        </p:nvPicPr>
        <p:blipFill>
          <a:blip r:embed="rId7"/>
          <a:stretch>
            <a:fillRect/>
          </a:stretch>
        </p:blipFill>
        <p:spPr>
          <a:xfrm>
            <a:off x="5647381" y="3212014"/>
            <a:ext cx="1088156" cy="1404443"/>
          </a:xfrm>
          <a:prstGeom prst="rect">
            <a:avLst/>
          </a:prstGeom>
        </p:spPr>
      </p:pic>
    </p:spTree>
    <p:extLst>
      <p:ext uri="{BB962C8B-B14F-4D97-AF65-F5344CB8AC3E}">
        <p14:creationId xmlns:p14="http://schemas.microsoft.com/office/powerpoint/2010/main" val="1743014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1313023706"/>
              </p:ext>
            </p:extLst>
          </p:nvPr>
        </p:nvGraphicFramePr>
        <p:xfrm>
          <a:off x="34179" y="23122"/>
          <a:ext cx="7772400" cy="10058400"/>
        </p:xfrm>
        <a:graphic>
          <a:graphicData uri="http://schemas.openxmlformats.org/presentationml/2006/ole">
            <mc:AlternateContent xmlns:mc="http://schemas.openxmlformats.org/markup-compatibility/2006">
              <mc:Choice xmlns:v="urn:schemas-microsoft-com:vml" Requires="v">
                <p:oleObj spid="_x0000_s22537"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34179" y="23122"/>
                        <a:ext cx="7772400" cy="10058400"/>
                      </a:xfrm>
                      <a:prstGeom prst="rect">
                        <a:avLst/>
                      </a:prstGeom>
                    </p:spPr>
                  </p:pic>
                </p:oleObj>
              </mc:Fallback>
            </mc:AlternateContent>
          </a:graphicData>
        </a:graphic>
      </p:graphicFrame>
      <p:sp>
        <p:nvSpPr>
          <p:cNvPr id="8" name="TextBox 7"/>
          <p:cNvSpPr txBox="1"/>
          <p:nvPr/>
        </p:nvSpPr>
        <p:spPr>
          <a:xfrm>
            <a:off x="917381" y="3156472"/>
            <a:ext cx="2918152" cy="6370975"/>
          </a:xfrm>
          <a:prstGeom prst="rect">
            <a:avLst/>
          </a:prstGeom>
          <a:noFill/>
          <a:ln>
            <a:solidFill>
              <a:schemeClr val="tx1"/>
            </a:solidFill>
            <a:prstDash val="lgDash"/>
          </a:ln>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Students of the Month</a:t>
            </a:r>
            <a:endParaRPr lang="en-US" dirty="0">
              <a:latin typeface="Arial Black" panose="020B0A04020102020204" pitchFamily="34" charset="0"/>
            </a:endParaRPr>
          </a:p>
          <a:p>
            <a:endParaRPr lang="en-US" sz="1200" dirty="0">
              <a:ea typeface="+mn-lt"/>
              <a:cs typeface="+mn-lt"/>
            </a:endParaRPr>
          </a:p>
          <a:p>
            <a:r>
              <a:rPr lang="en-US" sz="2000" dirty="0">
                <a:ea typeface="+mn-lt"/>
                <a:cs typeface="+mn-lt"/>
              </a:rPr>
              <a:t>Colquitt/</a:t>
            </a:r>
            <a:r>
              <a:rPr lang="en-US" sz="2000" dirty="0" err="1">
                <a:ea typeface="+mn-lt"/>
                <a:cs typeface="+mn-lt"/>
              </a:rPr>
              <a:t>Deturo</a:t>
            </a:r>
            <a:r>
              <a:rPr lang="en-US" sz="2000" dirty="0">
                <a:ea typeface="+mn-lt"/>
                <a:cs typeface="+mn-lt"/>
              </a:rPr>
              <a:t>- Charity Williams-Jordan</a:t>
            </a:r>
            <a:endParaRPr lang="en-US" sz="2000" dirty="0">
              <a:cs typeface="Calibri"/>
            </a:endParaRPr>
          </a:p>
          <a:p>
            <a:endParaRPr lang="en-US" sz="2000" dirty="0">
              <a:ea typeface="+mn-lt"/>
              <a:cs typeface="+mn-lt"/>
            </a:endParaRPr>
          </a:p>
          <a:p>
            <a:r>
              <a:rPr lang="en-US" sz="2000" dirty="0">
                <a:ea typeface="+mn-lt"/>
                <a:cs typeface="+mn-lt"/>
              </a:rPr>
              <a:t>Alvin-Seriyah Joyner-Torres</a:t>
            </a:r>
          </a:p>
          <a:p>
            <a:endParaRPr lang="en-US" sz="2000" dirty="0">
              <a:ea typeface="+mn-lt"/>
              <a:cs typeface="+mn-lt"/>
            </a:endParaRPr>
          </a:p>
          <a:p>
            <a:r>
              <a:rPr lang="en-US" sz="2000" dirty="0">
                <a:ea typeface="+mn-lt"/>
                <a:cs typeface="+mn-lt"/>
              </a:rPr>
              <a:t>Palmer-Abigail Johnson</a:t>
            </a:r>
          </a:p>
          <a:p>
            <a:endParaRPr lang="en-US" sz="2000" dirty="0">
              <a:ea typeface="+mn-lt"/>
              <a:cs typeface="+mn-lt"/>
            </a:endParaRPr>
          </a:p>
          <a:p>
            <a:r>
              <a:rPr lang="en-US" sz="2000" dirty="0">
                <a:ea typeface="+mn-lt"/>
                <a:cs typeface="+mn-lt"/>
              </a:rPr>
              <a:t>Rivera-Eleanor </a:t>
            </a:r>
            <a:r>
              <a:rPr lang="en-US" sz="2000" dirty="0" smtClean="0">
                <a:ea typeface="+mn-lt"/>
                <a:cs typeface="+mn-lt"/>
              </a:rPr>
              <a:t>Lee</a:t>
            </a:r>
          </a:p>
          <a:p>
            <a:endParaRPr lang="en-US" b="1" dirty="0">
              <a:latin typeface="Calibri"/>
              <a:cs typeface="Calibri"/>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r>
              <a:rPr lang="en-US" dirty="0">
                <a:latin typeface="Arial Black" panose="020B0A04020102020204" pitchFamily="34" charset="0"/>
              </a:rPr>
              <a:t/>
            </a:r>
            <a:br>
              <a:rPr lang="en-US" dirty="0">
                <a:latin typeface="Arial Black" panose="020B0A04020102020204" pitchFamily="34" charset="0"/>
              </a:rPr>
            </a:br>
            <a:endParaRPr lang="en-US" dirty="0">
              <a:latin typeface="Arial Black" panose="020B0A04020102020204" pitchFamily="34" charset="0"/>
            </a:endParaRPr>
          </a:p>
        </p:txBody>
      </p:sp>
      <p:sp>
        <p:nvSpPr>
          <p:cNvPr id="10" name="TextBox 9"/>
          <p:cNvSpPr txBox="1"/>
          <p:nvPr/>
        </p:nvSpPr>
        <p:spPr>
          <a:xfrm>
            <a:off x="3913676" y="3174056"/>
            <a:ext cx="2941345" cy="6463308"/>
          </a:xfrm>
          <a:prstGeom prst="rect">
            <a:avLst/>
          </a:prstGeom>
          <a:noFill/>
          <a:ln>
            <a:solidFill>
              <a:schemeClr val="tx1"/>
            </a:solidFill>
            <a:prstDash val="lgDash"/>
          </a:ln>
        </p:spPr>
        <p:txBody>
          <a:bodyPr wrap="square" lIns="91440" tIns="45720" rIns="91440" bIns="45720" rtlCol="0" anchor="t">
            <a:spAutoFit/>
          </a:bodyPr>
          <a:lstStyle/>
          <a:p>
            <a:r>
              <a:rPr lang="en-US" b="1" dirty="0">
                <a:latin typeface="Arial"/>
                <a:cs typeface="Arial"/>
              </a:rPr>
              <a:t>What are we</a:t>
            </a:r>
          </a:p>
          <a:p>
            <a:r>
              <a:rPr lang="en-US" b="1" dirty="0">
                <a:latin typeface="Arial"/>
                <a:cs typeface="Arial"/>
              </a:rPr>
              <a:t>learning?</a:t>
            </a:r>
          </a:p>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r>
              <a:rPr lang="en-US" dirty="0">
                <a:latin typeface="Arial"/>
                <a:cs typeface="Arial"/>
              </a:rPr>
              <a:t>Math: </a:t>
            </a:r>
            <a:endParaRPr lang="en-US" dirty="0">
              <a:latin typeface="Arial"/>
              <a:ea typeface="+mn-lt"/>
              <a:cs typeface="Arial"/>
            </a:endParaRPr>
          </a:p>
          <a:p>
            <a:r>
              <a:rPr lang="en-US" dirty="0">
                <a:latin typeface="Arial"/>
                <a:ea typeface="+mn-lt"/>
                <a:cs typeface="Arial"/>
              </a:rPr>
              <a:t>Converting Units</a:t>
            </a:r>
            <a:endParaRPr lang="en-US" dirty="0"/>
          </a:p>
          <a:p>
            <a:endParaRPr lang="en-US" dirty="0">
              <a:ea typeface="+mn-lt"/>
              <a:cs typeface="+mn-lt"/>
            </a:endParaRPr>
          </a:p>
          <a:p>
            <a:r>
              <a:rPr lang="en-US" dirty="0">
                <a:ea typeface="+mn-lt"/>
                <a:cs typeface="+mn-lt"/>
              </a:rPr>
              <a:t>Science-Effects of weather and climate on Earth</a:t>
            </a:r>
            <a:endParaRPr lang="en-US" dirty="0">
              <a:latin typeface="Calibri"/>
              <a:cs typeface="Calibri"/>
            </a:endParaRPr>
          </a:p>
          <a:p>
            <a:endParaRPr lang="en-US" dirty="0">
              <a:ea typeface="+mn-lt"/>
              <a:cs typeface="+mn-lt"/>
            </a:endParaRPr>
          </a:p>
          <a:p>
            <a:r>
              <a:rPr lang="en-US" dirty="0">
                <a:ea typeface="+mn-lt"/>
                <a:cs typeface="+mn-lt"/>
              </a:rPr>
              <a:t>ELA- Character Development and Essay Writing</a:t>
            </a:r>
            <a:endParaRPr lang="en-US" dirty="0">
              <a:cs typeface="Calibri"/>
            </a:endParaRPr>
          </a:p>
          <a:p>
            <a:endParaRPr lang="en-US" dirty="0">
              <a:latin typeface="Arial" panose="020B0604020202020204" pitchFamily="34" charset="0"/>
              <a:cs typeface="Arial" panose="020B0604020202020204" pitchFamily="34" charset="0"/>
            </a:endParaRPr>
          </a:p>
          <a:p>
            <a:r>
              <a:rPr lang="en-US" dirty="0">
                <a:cs typeface="Arial"/>
              </a:rPr>
              <a:t>Social Studies: </a:t>
            </a:r>
            <a:r>
              <a:rPr lang="en-US" dirty="0">
                <a:ea typeface="+mn-lt"/>
                <a:cs typeface="Arial"/>
              </a:rPr>
              <a:t>The Israelites and achievements of People of Color</a:t>
            </a:r>
            <a:endParaRPr lang="en-US" dirty="0">
              <a:cs typeface="Arial" panose="020B0604020202020204" pitchFamily="34" charset="0"/>
            </a:endParaRPr>
          </a:p>
          <a:p>
            <a:endParaRPr lang="en-US" dirty="0">
              <a:cs typeface="Arial"/>
            </a:endParaRPr>
          </a:p>
          <a:p>
            <a:r>
              <a:rPr lang="en-US" dirty="0">
                <a:cs typeface="Arial"/>
              </a:rPr>
              <a:t>Intensive Reading: </a:t>
            </a:r>
            <a:r>
              <a:rPr lang="en-US" dirty="0">
                <a:ea typeface="+mn-lt"/>
                <a:cs typeface="+mn-lt"/>
              </a:rPr>
              <a:t>Real World </a:t>
            </a:r>
            <a:r>
              <a:rPr lang="en-US" dirty="0" smtClean="0">
                <a:ea typeface="+mn-lt"/>
                <a:cs typeface="+mn-lt"/>
              </a:rPr>
              <a:t>Connections</a:t>
            </a:r>
            <a:endParaRPr lang="en-US" dirty="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1B325A7-755C-7B49-859D-E6DC7B5A0C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4" y="633046"/>
            <a:ext cx="5863048" cy="2493672"/>
          </a:xfrm>
          <a:prstGeom prst="rect">
            <a:avLst/>
          </a:prstGeom>
        </p:spPr>
      </p:pic>
      <p:pic>
        <p:nvPicPr>
          <p:cNvPr id="11" name="Picture 10">
            <a:extLst>
              <a:ext uri="{FF2B5EF4-FFF2-40B4-BE49-F238E27FC236}">
                <a16:creationId xmlns:a16="http://schemas.microsoft.com/office/drawing/2014/main" id="{F3FE9BA7-80BB-E844-A182-C3393FB534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pic>
        <p:nvPicPr>
          <p:cNvPr id="2" name="Picture 2" descr="A close up of a sign&#10;&#10;Description automatically generated">
            <a:extLst>
              <a:ext uri="{FF2B5EF4-FFF2-40B4-BE49-F238E27FC236}">
                <a16:creationId xmlns:a16="http://schemas.microsoft.com/office/drawing/2014/main" id="{D8471BAD-43B7-485F-B115-6C57EFB4778D}"/>
              </a:ext>
            </a:extLst>
          </p:cNvPr>
          <p:cNvPicPr>
            <a:picLocks noChangeAspect="1"/>
          </p:cNvPicPr>
          <p:nvPr/>
        </p:nvPicPr>
        <p:blipFill>
          <a:blip r:embed="rId7"/>
          <a:stretch>
            <a:fillRect/>
          </a:stretch>
        </p:blipFill>
        <p:spPr>
          <a:xfrm>
            <a:off x="5742296" y="3175113"/>
            <a:ext cx="1114521" cy="1441345"/>
          </a:xfrm>
          <a:prstGeom prst="rect">
            <a:avLst/>
          </a:prstGeom>
        </p:spPr>
      </p:pic>
    </p:spTree>
    <p:extLst>
      <p:ext uri="{BB962C8B-B14F-4D97-AF65-F5344CB8AC3E}">
        <p14:creationId xmlns:p14="http://schemas.microsoft.com/office/powerpoint/2010/main" val="36002855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32ae04c-de06-40a0-bec1-fc70a6321698">
      <UserInfo>
        <DisplayName>Britney Colquitt</DisplayName>
        <AccountId>29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664F72A4E8C74F9C89BFB3CEE6BE79" ma:contentTypeVersion="11" ma:contentTypeDescription="Create a new document." ma:contentTypeScope="" ma:versionID="7bdffb31d3bd5cfc29fc1b858119a00e">
  <xsd:schema xmlns:xsd="http://www.w3.org/2001/XMLSchema" xmlns:xs="http://www.w3.org/2001/XMLSchema" xmlns:p="http://schemas.microsoft.com/office/2006/metadata/properties" xmlns:ns2="732ae04c-de06-40a0-bec1-fc70a6321698" xmlns:ns3="d57a5aa1-c642-4071-bea4-320b566f8176" targetNamespace="http://schemas.microsoft.com/office/2006/metadata/properties" ma:root="true" ma:fieldsID="1a12b264ff48e76b94e7ac8a6feca206" ns2:_="" ns3:_="">
    <xsd:import namespace="732ae04c-de06-40a0-bec1-fc70a6321698"/>
    <xsd:import namespace="d57a5aa1-c642-4071-bea4-320b566f817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2ae04c-de06-40a0-bec1-fc70a63216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7a5aa1-c642-4071-bea4-320b566f817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C5C653-915E-4104-8E45-C08E28618E19}">
  <ds:schemaRefs>
    <ds:schemaRef ds:uri="http://purl.org/dc/terms/"/>
    <ds:schemaRef ds:uri="http://purl.org/dc/dcmitype/"/>
    <ds:schemaRef ds:uri="http://www.w3.org/XML/1998/namespace"/>
    <ds:schemaRef ds:uri="http://schemas.microsoft.com/office/2006/metadata/propertie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d57a5aa1-c642-4071-bea4-320b566f8176"/>
    <ds:schemaRef ds:uri="732ae04c-de06-40a0-bec1-fc70a6321698"/>
  </ds:schemaRefs>
</ds:datastoreItem>
</file>

<file path=customXml/itemProps2.xml><?xml version="1.0" encoding="utf-8"?>
<ds:datastoreItem xmlns:ds="http://schemas.openxmlformats.org/officeDocument/2006/customXml" ds:itemID="{3DF9EA7D-98BA-4CC3-8BC2-162CCF13E5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2ae04c-de06-40a0-bec1-fc70a6321698"/>
    <ds:schemaRef ds:uri="d57a5aa1-c642-4071-bea4-320b566f81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1FAF63-F189-465A-98D1-E1F5889EAD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18065</TotalTime>
  <Words>2006</Words>
  <Application>Microsoft Office PowerPoint</Application>
  <PresentationFormat>Custom</PresentationFormat>
  <Paragraphs>429</Paragraphs>
  <Slides>16</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5" baseType="lpstr">
      <vt:lpstr>Arial</vt:lpstr>
      <vt:lpstr>Arial Black</vt:lpstr>
      <vt:lpstr>Arial Narrow</vt:lpstr>
      <vt:lpstr>Calibri</vt:lpstr>
      <vt:lpstr>Calibri Light</vt:lpstr>
      <vt:lpstr>Times</vt:lpstr>
      <vt:lpstr>Times New Roman</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Magee</dc:creator>
  <cp:lastModifiedBy>Ms. Rojas</cp:lastModifiedBy>
  <cp:revision>3215</cp:revision>
  <dcterms:created xsi:type="dcterms:W3CDTF">2016-05-19T19:32:37Z</dcterms:created>
  <dcterms:modified xsi:type="dcterms:W3CDTF">2021-02-05T20:34:37Z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0x010100C9664F72A4E8C74F9C89BFB3CEE6BE79</vt:lpwstr>
  </property>
</Properties>
</file>